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handoutMasterIdLst>
    <p:handoutMasterId r:id="rId45"/>
  </p:handoutMasterIdLst>
  <p:sldIdLst>
    <p:sldId id="290" r:id="rId2"/>
    <p:sldId id="492" r:id="rId3"/>
    <p:sldId id="448" r:id="rId4"/>
    <p:sldId id="465" r:id="rId5"/>
    <p:sldId id="500" r:id="rId6"/>
    <p:sldId id="499" r:id="rId7"/>
    <p:sldId id="522" r:id="rId8"/>
    <p:sldId id="473" r:id="rId9"/>
    <p:sldId id="539" r:id="rId10"/>
    <p:sldId id="502" r:id="rId11"/>
    <p:sldId id="506" r:id="rId12"/>
    <p:sldId id="510" r:id="rId13"/>
    <p:sldId id="511" r:id="rId14"/>
    <p:sldId id="513" r:id="rId15"/>
    <p:sldId id="516" r:id="rId16"/>
    <p:sldId id="518" r:id="rId17"/>
    <p:sldId id="519" r:id="rId18"/>
    <p:sldId id="520" r:id="rId19"/>
    <p:sldId id="484" r:id="rId20"/>
    <p:sldId id="523" r:id="rId21"/>
    <p:sldId id="456" r:id="rId22"/>
    <p:sldId id="477" r:id="rId23"/>
    <p:sldId id="476" r:id="rId24"/>
    <p:sldId id="486" r:id="rId25"/>
    <p:sldId id="485" r:id="rId26"/>
    <p:sldId id="459" r:id="rId27"/>
    <p:sldId id="462" r:id="rId28"/>
    <p:sldId id="528" r:id="rId29"/>
    <p:sldId id="529" r:id="rId30"/>
    <p:sldId id="531" r:id="rId31"/>
    <p:sldId id="532" r:id="rId32"/>
    <p:sldId id="536" r:id="rId33"/>
    <p:sldId id="537" r:id="rId34"/>
    <p:sldId id="538" r:id="rId35"/>
    <p:sldId id="461" r:id="rId36"/>
    <p:sldId id="540" r:id="rId37"/>
    <p:sldId id="487" r:id="rId38"/>
    <p:sldId id="483" r:id="rId39"/>
    <p:sldId id="541" r:id="rId40"/>
    <p:sldId id="490" r:id="rId41"/>
    <p:sldId id="504" r:id="rId42"/>
    <p:sldId id="479" r:id="rId4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1D88E5"/>
    <a:srgbClr val="16C55D"/>
    <a:srgbClr val="7C52FF"/>
    <a:srgbClr val="FF5A11"/>
    <a:srgbClr val="FFC000"/>
    <a:srgbClr val="F7004B"/>
    <a:srgbClr val="007B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72"/>
    <p:restoredTop sz="95442"/>
  </p:normalViewPr>
  <p:slideViewPr>
    <p:cSldViewPr snapToGrid="0" snapToObjects="1">
      <p:cViewPr>
        <p:scale>
          <a:sx n="147" d="100"/>
          <a:sy n="147" d="100"/>
        </p:scale>
        <p:origin x="-1616" y="-1456"/>
      </p:cViewPr>
      <p:guideLst/>
    </p:cSldViewPr>
  </p:slideViewPr>
  <p:notesTextViewPr>
    <p:cViewPr>
      <p:scale>
        <a:sx n="1" d="1"/>
        <a:sy n="1" d="1"/>
      </p:scale>
      <p:origin x="0" y="0"/>
    </p:cViewPr>
  </p:notesTextViewPr>
  <p:sorterViewPr>
    <p:cViewPr>
      <p:scale>
        <a:sx n="111" d="100"/>
        <a:sy n="111"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E9CC55-7738-4440-994C-36C45384D24D}" type="datetimeFigureOut">
              <a:rPr lang="en-US" smtClean="0"/>
              <a:t>12/5/17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DBC37D-7561-354B-AFC5-FBC8B0C3ED61}" type="slidenum">
              <a:rPr lang="en-US" smtClean="0"/>
              <a:t>‹#›</a:t>
            </a:fld>
            <a:endParaRPr lang="en-US"/>
          </a:p>
        </p:txBody>
      </p:sp>
    </p:spTree>
    <p:extLst>
      <p:ext uri="{BB962C8B-B14F-4D97-AF65-F5344CB8AC3E}">
        <p14:creationId xmlns:p14="http://schemas.microsoft.com/office/powerpoint/2010/main" val="12637741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DB45B-B277-3A43-81A9-9045017E3FE7}" type="datetimeFigureOut">
              <a:rPr lang="en-US" smtClean="0"/>
              <a:t>12/5/17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C75EF1-27E5-664F-AC38-E33064871389}" type="slidenum">
              <a:rPr lang="en-US" smtClean="0"/>
              <a:t>‹#›</a:t>
            </a:fld>
            <a:endParaRPr lang="en-US"/>
          </a:p>
        </p:txBody>
      </p:sp>
    </p:spTree>
    <p:extLst>
      <p:ext uri="{BB962C8B-B14F-4D97-AF65-F5344CB8AC3E}">
        <p14:creationId xmlns:p14="http://schemas.microsoft.com/office/powerpoint/2010/main" val="60277435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I‘m Scott, I work with Su-In Lee at the University of Washington, and I hope you enjoy exploring model interpretability with us this afternoon. XX</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1</a:t>
            </a:fld>
            <a:endParaRPr lang="en-US"/>
          </a:p>
        </p:txBody>
      </p:sp>
    </p:spTree>
    <p:extLst>
      <p:ext uri="{BB962C8B-B14F-4D97-AF65-F5344CB8AC3E}">
        <p14:creationId xmlns:p14="http://schemas.microsoft.com/office/powerpoint/2010/main" val="155043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Noting this</a:t>
            </a:r>
            <a:r>
              <a:rPr lang="en-US" baseline="0" dirty="0" smtClean="0"/>
              <a:t> previously unappreciated unity among explanation methods is helpful, but even more interesting is that a connection with game theory implies XX there is only one way to assign feature feature attributions while maintaining two natural properties. What are these properties? XX</a:t>
            </a:r>
          </a:p>
        </p:txBody>
      </p:sp>
      <p:sp>
        <p:nvSpPr>
          <p:cNvPr id="4" name="Slide Number Placeholder 3"/>
          <p:cNvSpPr>
            <a:spLocks noGrp="1"/>
          </p:cNvSpPr>
          <p:nvPr>
            <p:ph type="sldNum" sz="quarter" idx="10"/>
          </p:nvPr>
        </p:nvSpPr>
        <p:spPr/>
        <p:txBody>
          <a:bodyPr/>
          <a:lstStyle/>
          <a:p>
            <a:fld id="{1EC814E9-7823-3640-959A-7F2BD872A336}" type="slidenum">
              <a:rPr lang="en-US" smtClean="0"/>
              <a:t>10</a:t>
            </a:fld>
            <a:endParaRPr lang="en-US"/>
          </a:p>
        </p:txBody>
      </p:sp>
    </p:spTree>
    <p:extLst>
      <p:ext uri="{BB962C8B-B14F-4D97-AF65-F5344CB8AC3E}">
        <p14:creationId xmlns:p14="http://schemas.microsoft.com/office/powerpoint/2010/main" val="2087408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is local accuracy, which states XX that</a:t>
            </a:r>
            <a:r>
              <a:rPr lang="en-US" baseline="0" dirty="0" smtClean="0"/>
              <a:t> the sum of the feature attributions equals the original model’s prediction.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11</a:t>
            </a:fld>
            <a:endParaRPr lang="en-US"/>
          </a:p>
        </p:txBody>
      </p:sp>
    </p:spTree>
    <p:extLst>
      <p:ext uri="{BB962C8B-B14F-4D97-AF65-F5344CB8AC3E}">
        <p14:creationId xmlns:p14="http://schemas.microsoft.com/office/powerpoint/2010/main" val="1631524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12</a:t>
            </a:fld>
            <a:endParaRPr lang="en-US"/>
          </a:p>
        </p:txBody>
      </p:sp>
    </p:spTree>
    <p:extLst>
      <p:ext uri="{BB962C8B-B14F-4D97-AF65-F5344CB8AC3E}">
        <p14:creationId xmlns:p14="http://schemas.microsoft.com/office/powerpoint/2010/main" val="1188679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13</a:t>
            </a:fld>
            <a:endParaRPr lang="en-US"/>
          </a:p>
        </p:txBody>
      </p:sp>
    </p:spTree>
    <p:extLst>
      <p:ext uri="{BB962C8B-B14F-4D97-AF65-F5344CB8AC3E}">
        <p14:creationId xmlns:p14="http://schemas.microsoft.com/office/powerpoint/2010/main" val="670622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is consistency, which states that if toggling a feature XX in one model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14</a:t>
            </a:fld>
            <a:endParaRPr lang="en-US"/>
          </a:p>
        </p:txBody>
      </p:sp>
    </p:spTree>
    <p:extLst>
      <p:ext uri="{BB962C8B-B14F-4D97-AF65-F5344CB8AC3E}">
        <p14:creationId xmlns:p14="http://schemas.microsoft.com/office/powerpoint/2010/main" val="1512239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15</a:t>
            </a:fld>
            <a:endParaRPr lang="en-US"/>
          </a:p>
        </p:txBody>
      </p:sp>
    </p:spTree>
    <p:extLst>
      <p:ext uri="{BB962C8B-B14F-4D97-AF65-F5344CB8AC3E}">
        <p14:creationId xmlns:p14="http://schemas.microsoft.com/office/powerpoint/2010/main" val="579741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makes</a:t>
            </a:r>
            <a:r>
              <a:rPr lang="en-US" baseline="0" dirty="0" smtClean="0"/>
              <a:t> a larger difference than toggling the same feature XX in another model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16</a:t>
            </a:fld>
            <a:endParaRPr lang="en-US"/>
          </a:p>
        </p:txBody>
      </p:sp>
    </p:spTree>
    <p:extLst>
      <p:ext uri="{BB962C8B-B14F-4D97-AF65-F5344CB8AC3E}">
        <p14:creationId xmlns:p14="http://schemas.microsoft.com/office/powerpoint/2010/main" val="320674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17</a:t>
            </a:fld>
            <a:endParaRPr lang="en-US"/>
          </a:p>
        </p:txBody>
      </p:sp>
    </p:spTree>
    <p:extLst>
      <p:ext uri="{BB962C8B-B14F-4D97-AF65-F5344CB8AC3E}">
        <p14:creationId xmlns:p14="http://schemas.microsoft.com/office/powerpoint/2010/main" val="925130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then the feature should be attributed a larger value XX in the first model than the second. Under these two conditions the feature attribution values are forced to be the classic Shapley values from game theory.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18</a:t>
            </a:fld>
            <a:endParaRPr lang="en-US"/>
          </a:p>
        </p:txBody>
      </p:sp>
    </p:spTree>
    <p:extLst>
      <p:ext uri="{BB962C8B-B14F-4D97-AF65-F5344CB8AC3E}">
        <p14:creationId xmlns:p14="http://schemas.microsoft.com/office/powerpoint/2010/main" val="753374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number of current methods XX </a:t>
            </a:r>
            <a:r>
              <a:rPr lang="en-US" baseline="0" dirty="0" smtClean="0"/>
              <a:t>have not previously considered these properties and the uniqueness result they imply, and this has important implications for each of them. In contrast, XX methods already connected with game theory are consistent with these properties, but are less efficient to compute than these other approaches. XX</a:t>
            </a:r>
          </a:p>
          <a:p>
            <a:endParaRPr lang="en-US" baseline="0"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19</a:t>
            </a:fld>
            <a:endParaRPr lang="en-US"/>
          </a:p>
        </p:txBody>
      </p:sp>
    </p:spTree>
    <p:extLst>
      <p:ext uri="{BB962C8B-B14F-4D97-AF65-F5344CB8AC3E}">
        <p14:creationId xmlns:p14="http://schemas.microsoft.com/office/powerpoint/2010/main" val="20527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start with a simple motivational example. This is John,</a:t>
            </a:r>
            <a:r>
              <a:rPr lang="en-US" baseline="0" dirty="0" smtClean="0"/>
              <a:t> </a:t>
            </a:r>
            <a:r>
              <a:rPr lang="en-US" dirty="0" smtClean="0"/>
              <a:t>a typical bank customer. Like many consumers</a:t>
            </a:r>
            <a:r>
              <a:rPr lang="en-US" baseline="0" dirty="0" smtClean="0"/>
              <a:t> today, when he applies for a loan, information about him is sent through a predictive model XX.</a:t>
            </a:r>
          </a:p>
          <a:p>
            <a:endParaRPr lang="en-US" baseline="0" dirty="0" smtClean="0"/>
          </a:p>
          <a:p>
            <a:r>
              <a:rPr lang="en-US" baseline="0" dirty="0" smtClean="0"/>
              <a:t>This model is designed to calculate the risk that John will have repayment problems, XX which, unfortunately for John, is 55%. And because his risk is high, the bank declines his loan application XX.</a:t>
            </a:r>
          </a:p>
          <a:p>
            <a:endParaRPr lang="en-US" baseline="0" dirty="0" smtClean="0"/>
          </a:p>
          <a:p>
            <a:r>
              <a:rPr lang="en-US" baseline="0" dirty="0" smtClean="0"/>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baseline="0" dirty="0" smtClean="0"/>
              <a:t>…</a:t>
            </a:r>
            <a:r>
              <a:rPr lang="en-US" baseline="0" dirty="0" smtClean="0"/>
              <a:t>.  XX</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2</a:t>
            </a:fld>
            <a:endParaRPr lang="en-US"/>
          </a:p>
        </p:txBody>
      </p:sp>
    </p:spTree>
    <p:extLst>
      <p:ext uri="{BB962C8B-B14F-4D97-AF65-F5344CB8AC3E}">
        <p14:creationId xmlns:p14="http://schemas.microsoft.com/office/powerpoint/2010/main" val="55403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We propose a unification of these approaches that leverages the unique strengths of each.</a:t>
            </a:r>
            <a:endParaRPr lang="en-US" dirty="0" smtClean="0"/>
          </a:p>
          <a:p>
            <a:endParaRPr lang="en-US" dirty="0" smtClean="0"/>
          </a:p>
          <a:p>
            <a:r>
              <a:rPr lang="en-US" dirty="0" smtClean="0"/>
              <a:t>This unified approach presents</a:t>
            </a:r>
            <a:r>
              <a:rPr lang="en-US" baseline="0" dirty="0" smtClean="0"/>
              <a:t> a set of ideal values, SHAP values, that can then be approximated by different methods. What are these values?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20</a:t>
            </a:fld>
            <a:endParaRPr lang="en-US"/>
          </a:p>
        </p:txBody>
      </p:sp>
    </p:spTree>
    <p:extLst>
      <p:ext uri="{BB962C8B-B14F-4D97-AF65-F5344CB8AC3E}">
        <p14:creationId xmlns:p14="http://schemas.microsoft.com/office/powerpoint/2010/main" val="684200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see, let</a:t>
            </a:r>
            <a:r>
              <a:rPr lang="mr-IN" baseline="0" dirty="0" smtClean="0"/>
              <a:t>’</a:t>
            </a:r>
            <a:r>
              <a:rPr lang="en-US" baseline="0" dirty="0" smtClean="0"/>
              <a:t>s return to John and answer why his loan application was denied. To explain his denial it is important to start with the base rate of loan repayment problems XX, denoted here by the expected value of the model’s output.</a:t>
            </a:r>
          </a:p>
          <a:p>
            <a:endParaRPr lang="en-US" baseline="0" dirty="0" smtClean="0"/>
          </a:p>
          <a:p>
            <a:r>
              <a:rPr lang="en-US" baseline="0" dirty="0" smtClean="0"/>
              <a:t>To explain John's risk XX, we need to explain how we got from the base rate XX, to his risk of 55%.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21</a:t>
            </a:fld>
            <a:endParaRPr lang="en-US"/>
          </a:p>
        </p:txBody>
      </p:sp>
    </p:spTree>
    <p:extLst>
      <p:ext uri="{BB962C8B-B14F-4D97-AF65-F5344CB8AC3E}">
        <p14:creationId xmlns:p14="http://schemas.microsoft.com/office/powerpoint/2010/main" val="1902041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do this we start at the</a:t>
            </a:r>
            <a:r>
              <a:rPr lang="en-US" baseline="0" dirty="0" smtClean="0"/>
              <a:t> expected value of the model output</a:t>
            </a:r>
            <a:r>
              <a:rPr lang="en-US" dirty="0" smtClean="0"/>
              <a:t>, and then condition on a single</a:t>
            </a:r>
            <a:r>
              <a:rPr lang="en-US" baseline="0" dirty="0" smtClean="0"/>
              <a:t> feature XX, John's age. Since this increases John's risk by 15% we attribute that increase to John's age.</a:t>
            </a:r>
          </a:p>
          <a:p>
            <a:endParaRPr lang="en-US" baseline="0" dirty="0" smtClean="0"/>
          </a:p>
          <a:p>
            <a:r>
              <a:rPr lang="en-US" dirty="0" smtClean="0"/>
              <a:t>XX</a:t>
            </a:r>
            <a:r>
              <a:rPr lang="en-US" baseline="0" dirty="0" smtClean="0"/>
              <a:t> </a:t>
            </a:r>
            <a:r>
              <a:rPr lang="en-US" dirty="0" smtClean="0"/>
              <a:t>Next we condition on John's occupation,</a:t>
            </a:r>
            <a:r>
              <a:rPr lang="en-US" baseline="0" dirty="0" smtClean="0"/>
              <a:t> which is very unstable, and again attribute the change in expected model output to his occupation as a day trader.</a:t>
            </a:r>
          </a:p>
          <a:p>
            <a:endParaRPr lang="en-US" baseline="0" dirty="0" smtClean="0"/>
          </a:p>
          <a:p>
            <a:pPr algn="l"/>
            <a:r>
              <a:rPr lang="en-US" baseline="0" dirty="0" smtClean="0"/>
              <a:t>If we repeat this for his open accounts XX and marital status XX we end up conditioning on all the features and so arrive at 55%, John’s predicted risk.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22</a:t>
            </a:fld>
            <a:endParaRPr lang="en-US"/>
          </a:p>
        </p:txBody>
      </p:sp>
    </p:spTree>
    <p:extLst>
      <p:ext uri="{BB962C8B-B14F-4D97-AF65-F5344CB8AC3E}">
        <p14:creationId xmlns:p14="http://schemas.microsoft.com/office/powerpoint/2010/main" val="1211797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to note that in this process the order matters! For example the impact of John</a:t>
            </a:r>
            <a:r>
              <a:rPr lang="en-US" baseline="0" dirty="0" smtClean="0"/>
              <a:t> being a day trader might be particularly bad because he is also young. Which means if we reversed the order that we added age and occupation, their marginal effects would be different.</a:t>
            </a:r>
          </a:p>
          <a:p>
            <a:endParaRPr lang="en-US" baseline="0" dirty="0" smtClean="0"/>
          </a:p>
          <a:p>
            <a:r>
              <a:rPr lang="en-US" dirty="0" smtClean="0"/>
              <a:t>XX SHAP values result from averaging</a:t>
            </a:r>
            <a:r>
              <a:rPr lang="en-US" baseline="0" dirty="0" smtClean="0"/>
              <a:t> over all N! possible orderings. Of course this not how we want to actually compute the values, but we will discuss that later.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23</a:t>
            </a:fld>
            <a:endParaRPr lang="en-US"/>
          </a:p>
        </p:txBody>
      </p:sp>
    </p:spTree>
    <p:extLst>
      <p:ext uri="{BB962C8B-B14F-4D97-AF65-F5344CB8AC3E}">
        <p14:creationId xmlns:p14="http://schemas.microsoft.com/office/powerpoint/2010/main" val="2102535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SHAP</a:t>
            </a:r>
            <a:r>
              <a:rPr lang="en-US" baseline="0" dirty="0" smtClean="0"/>
              <a:t> values have very interesting connections with all these methods, but for the sake of brevity we will just focus on one connection, XX the one between SHAP and LIME.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24</a:t>
            </a:fld>
            <a:endParaRPr lang="en-US"/>
          </a:p>
        </p:txBody>
      </p:sp>
    </p:spTree>
    <p:extLst>
      <p:ext uri="{BB962C8B-B14F-4D97-AF65-F5344CB8AC3E}">
        <p14:creationId xmlns:p14="http://schemas.microsoft.com/office/powerpoint/2010/main" val="1076714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LIME</a:t>
            </a:r>
            <a:r>
              <a:rPr lang="en-US" baseline="0" dirty="0" smtClean="0"/>
              <a:t> is a popular recent method designed to interpret the predictions of any model, and is based on minimizing the following objective, which uses a loss function XX that forces a simple model g, to approximate the output of the complex model f, locally. Where what local means is defined by a density kernel XX </a:t>
            </a:r>
            <a:r>
              <a:rPr lang="en-US" baseline="0" dirty="0" err="1" smtClean="0"/>
              <a:t>pi_x</a:t>
            </a:r>
            <a:r>
              <a:rPr lang="en-US" baseline="0" dirty="0" smtClean="0"/>
              <a:t>.</a:t>
            </a:r>
          </a:p>
          <a:p>
            <a:endParaRPr lang="en-US" baseline="0" dirty="0" smtClean="0"/>
          </a:p>
          <a:p>
            <a:r>
              <a:rPr lang="en-US" baseline="0" dirty="0" smtClean="0"/>
              <a:t>The simple model g is constrained to a class of interpretable models, XX which they choose as linear models. The simple model can also be further constrained with regularization. XX</a:t>
            </a:r>
          </a:p>
          <a:p>
            <a:endParaRPr lang="en-US" baseline="0" dirty="0" smtClean="0"/>
          </a:p>
          <a:p>
            <a:r>
              <a:rPr lang="en-US" baseline="0" dirty="0" smtClean="0"/>
              <a:t>This is a very useful objective, but it raises several questions. XX Such as how do we pick the loss, </a:t>
            </a:r>
            <a:r>
              <a:rPr lang="en-US" baseline="0" dirty="0" err="1" smtClean="0"/>
              <a:t>regularizer</a:t>
            </a:r>
            <a:r>
              <a:rPr lang="en-US" baseline="0" dirty="0" smtClean="0"/>
              <a:t>, and perhaps more importantly, the kernel </a:t>
            </a:r>
            <a:r>
              <a:rPr lang="en-US" baseline="0" dirty="0" err="1" smtClean="0"/>
              <a:t>pi_x</a:t>
            </a:r>
            <a:r>
              <a:rPr lang="en-US" baseline="0" dirty="0" smtClean="0"/>
              <a:t>, which is our definition of locality. In the original paper LIME made heuristic choices for these parameters. </a:t>
            </a:r>
            <a:r>
              <a:rPr lang="en-US" dirty="0" smtClean="0"/>
              <a:t>But</a:t>
            </a:r>
            <a:r>
              <a:rPr lang="en-US" baseline="0" dirty="0" smtClean="0"/>
              <a:t> i</a:t>
            </a:r>
            <a:r>
              <a:rPr lang="en-US" dirty="0" smtClean="0"/>
              <a:t>t</a:t>
            </a:r>
            <a:r>
              <a:rPr lang="en-US" baseline="0" dirty="0" smtClean="0"/>
              <a:t> turns out that because LIME is part of the additive feature attribution method class XX</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25</a:t>
            </a:fld>
            <a:endParaRPr lang="en-US"/>
          </a:p>
        </p:txBody>
      </p:sp>
    </p:spTree>
    <p:extLst>
      <p:ext uri="{BB962C8B-B14F-4D97-AF65-F5344CB8AC3E}">
        <p14:creationId xmlns:p14="http://schemas.microsoft.com/office/powerpoint/2010/main" val="8253448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 Omega, and </a:t>
            </a:r>
            <a:r>
              <a:rPr lang="en-US" dirty="0" err="1" smtClean="0"/>
              <a:t>pi</a:t>
            </a:r>
            <a:r>
              <a:rPr lang="en-US" baseline="0" dirty="0" err="1" smtClean="0"/>
              <a:t>_x</a:t>
            </a:r>
            <a:r>
              <a:rPr lang="en-US" baseline="0" dirty="0" smtClean="0"/>
              <a:t> are all forced u</a:t>
            </a:r>
            <a:r>
              <a:rPr lang="en-US" dirty="0" smtClean="0"/>
              <a:t>nder local accuracy and consistency</a:t>
            </a:r>
            <a:r>
              <a:rPr lang="en-US" baseline="0" dirty="0" smtClean="0"/>
              <a:t>! </a:t>
            </a:r>
          </a:p>
          <a:p>
            <a:endParaRPr lang="en-US" baseline="0" dirty="0" smtClean="0"/>
          </a:p>
          <a:p>
            <a:r>
              <a:rPr lang="en-US" baseline="0" dirty="0" smtClean="0"/>
              <a:t>We derived what they are XX and the new kernel we found XX is significantly different from previous XX heuristically chosen kernels. XX</a:t>
            </a:r>
          </a:p>
        </p:txBody>
      </p:sp>
      <p:sp>
        <p:nvSpPr>
          <p:cNvPr id="4" name="Slide Number Placeholder 3"/>
          <p:cNvSpPr>
            <a:spLocks noGrp="1"/>
          </p:cNvSpPr>
          <p:nvPr>
            <p:ph type="sldNum" sz="quarter" idx="10"/>
          </p:nvPr>
        </p:nvSpPr>
        <p:spPr/>
        <p:txBody>
          <a:bodyPr/>
          <a:lstStyle/>
          <a:p>
            <a:fld id="{1EC814E9-7823-3640-959A-7F2BD872A336}" type="slidenum">
              <a:rPr lang="en-US" smtClean="0"/>
              <a:t>26</a:t>
            </a:fld>
            <a:endParaRPr lang="en-US"/>
          </a:p>
        </p:txBody>
      </p:sp>
    </p:spTree>
    <p:extLst>
      <p:ext uri="{BB962C8B-B14F-4D97-AF65-F5344CB8AC3E}">
        <p14:creationId xmlns:p14="http://schemas.microsoft.com/office/powerpoint/2010/main" val="1715624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see how conforming to local accuracy and consistency impacts real explanations, consider a medical example about prioritizing antiviral drug delivery. We observe three symptoms: cough, fever, and congestion, and then the model produces a treatment priority score.</a:t>
            </a:r>
          </a:p>
          <a:p>
            <a:endParaRPr lang="en-US" baseline="0" dirty="0" smtClean="0"/>
          </a:p>
          <a:p>
            <a:r>
              <a:rPr lang="en-US" baseline="0" dirty="0" smtClean="0"/>
              <a:t>The drug is very effective in the early stages of an infection, so these people should have high priority, but the drug is less effective later.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27</a:t>
            </a:fld>
            <a:endParaRPr lang="en-US"/>
          </a:p>
        </p:txBody>
      </p:sp>
    </p:spTree>
    <p:extLst>
      <p:ext uri="{BB962C8B-B14F-4D97-AF65-F5344CB8AC3E}">
        <p14:creationId xmlns:p14="http://schemas.microsoft.com/office/powerpoint/2010/main" val="2078560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simple model of this is given by a score of 2 for people with both fever and cough, because they are already</a:t>
            </a:r>
            <a:r>
              <a:rPr lang="en-US" baseline="0" dirty="0" smtClean="0"/>
              <a:t> long progressed in the infection. A score of 5 from either fever or cough, since these people are in the early stages, and a score of zero otherwise. Note that congestion has no impact on our prediction.</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28</a:t>
            </a:fld>
            <a:endParaRPr lang="en-US"/>
          </a:p>
        </p:txBody>
      </p:sp>
    </p:spTree>
    <p:extLst>
      <p:ext uri="{BB962C8B-B14F-4D97-AF65-F5344CB8AC3E}">
        <p14:creationId xmlns:p14="http://schemas.microsoft.com/office/powerpoint/2010/main" val="974260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Bringing back John, we find that poor John</a:t>
            </a:r>
            <a:r>
              <a:rPr lang="en-US" baseline="0" dirty="0" smtClean="0"/>
              <a:t> has not only been denied a loan, but is also quite sick. Since he has both a fever and a cough the model gives him a treatment priority of 2.</a:t>
            </a:r>
          </a:p>
          <a:p>
            <a:endParaRPr lang="en-US" baseline="0" dirty="0" smtClean="0"/>
          </a:p>
          <a:p>
            <a:r>
              <a:rPr lang="en-US" baseline="0" dirty="0" smtClean="0"/>
              <a:t>This is a simple model and so we can ask humans to assign credit to the features responsible for John’s priority score. When we do this for many people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29</a:t>
            </a:fld>
            <a:endParaRPr lang="en-US"/>
          </a:p>
        </p:txBody>
      </p:sp>
    </p:spTree>
    <p:extLst>
      <p:ext uri="{BB962C8B-B14F-4D97-AF65-F5344CB8AC3E}">
        <p14:creationId xmlns:p14="http://schemas.microsoft.com/office/powerpoint/2010/main" val="663445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reason the</a:t>
            </a:r>
            <a:r>
              <a:rPr lang="en-US" baseline="0" dirty="0" smtClean="0"/>
              <a:t> data scientist used a complex model is because they are often very accurate on large data sets XX, but that same complexity also makes them hard to interpret XX. In contrast, simple models are easy to interpret XX, but are often less accurate XX. This leads to a trade-off XX between interpretability and accuracy.</a:t>
            </a:r>
          </a:p>
          <a:p>
            <a:endParaRPr lang="en-US" baseline="0" dirty="0" smtClean="0"/>
          </a:p>
          <a:p>
            <a:r>
              <a:rPr lang="en-US" baseline="0" dirty="0" smtClean="0"/>
              <a:t>This trade-off is particularly painful for the bank since accuracy directly corresponds to profitability XX, while interpretability has important implications for customer satisfaction XX and even legality. This tradeoff effects a wide range of applications, and so many recent methods have been developed to address it.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a:t>
            </a:fld>
            <a:endParaRPr lang="en-US"/>
          </a:p>
        </p:txBody>
      </p:sp>
    </p:spTree>
    <p:extLst>
      <p:ext uri="{BB962C8B-B14F-4D97-AF65-F5344CB8AC3E}">
        <p14:creationId xmlns:p14="http://schemas.microsoft.com/office/powerpoint/2010/main" val="18151998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we find they allocate responsibility equally between fever and cough. This is reassuringly consistent with the SHAP values, but very different than the allocation under LIME XX, with a heuristic definition of locality.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30</a:t>
            </a:fld>
            <a:endParaRPr lang="en-US"/>
          </a:p>
        </p:txBody>
      </p:sp>
    </p:spTree>
    <p:extLst>
      <p:ext uri="{BB962C8B-B14F-4D97-AF65-F5344CB8AC3E}">
        <p14:creationId xmlns:p14="http://schemas.microsoft.com/office/powerpoint/2010/main" val="248375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SHAP</a:t>
            </a:r>
            <a:r>
              <a:rPr lang="en-US" baseline="0" dirty="0" smtClean="0"/>
              <a:t> </a:t>
            </a:r>
            <a:r>
              <a:rPr lang="en-US" dirty="0" smtClean="0"/>
              <a:t>also obtains improve</a:t>
            </a:r>
            <a:r>
              <a:rPr lang="en-US" baseline="0" dirty="0" smtClean="0"/>
              <a:t>d computational efficiency over previous game theory methods.</a:t>
            </a:r>
          </a:p>
          <a:p>
            <a:endParaRPr lang="en-US" baseline="0" dirty="0" smtClean="0"/>
          </a:p>
          <a:p>
            <a:r>
              <a:rPr lang="en-US" baseline="0" dirty="0" smtClean="0"/>
              <a:t>The gray lines represent the true SHAP value of a feature in two different models. Shapley sampling uses random samples over permutations to estimate feature attributions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31</a:t>
            </a:fld>
            <a:endParaRPr lang="en-US"/>
          </a:p>
        </p:txBody>
      </p:sp>
    </p:spTree>
    <p:extLst>
      <p:ext uri="{BB962C8B-B14F-4D97-AF65-F5344CB8AC3E}">
        <p14:creationId xmlns:p14="http://schemas.microsoft.com/office/powerpoint/2010/main" val="3035497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 unbiased estimate, but comes with significant sampling variability XX. Which means we need many evaluations of the original model to compute the explanation.</a:t>
            </a:r>
          </a:p>
          <a:p>
            <a:endParaRPr lang="en-US" baseline="0"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In contrast LIME estimates very different values,</a:t>
            </a:r>
            <a:r>
              <a:rPr lang="en-US" baseline="0" dirty="0" smtClean="0"/>
              <a:t>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32</a:t>
            </a:fld>
            <a:endParaRPr lang="en-US"/>
          </a:p>
        </p:txBody>
      </p:sp>
    </p:spTree>
    <p:extLst>
      <p:ext uri="{BB962C8B-B14F-4D97-AF65-F5344CB8AC3E}">
        <p14:creationId xmlns:p14="http://schemas.microsoft.com/office/powerpoint/2010/main" val="1787771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has much less sampling variability XX.</a:t>
            </a:r>
            <a:r>
              <a:rPr lang="en-US" baseline="0" dirty="0" smtClean="0"/>
              <a:t> This is </a:t>
            </a:r>
            <a:r>
              <a:rPr lang="en-US" dirty="0" smtClean="0"/>
              <a:t>because it uses regression to jointly estimate</a:t>
            </a:r>
            <a:r>
              <a:rPr lang="en-US" baseline="0" dirty="0" smtClean="0"/>
              <a:t> all the values</a:t>
            </a:r>
            <a:r>
              <a:rPr lang="en-US" dirty="0" smtClean="0"/>
              <a:t>. </a:t>
            </a:r>
          </a:p>
          <a:p>
            <a:endParaRPr lang="en-US" baseline="0" dirty="0" smtClean="0"/>
          </a:p>
          <a:p>
            <a:r>
              <a:rPr lang="en-US" dirty="0" smtClean="0"/>
              <a:t>By</a:t>
            </a:r>
            <a:r>
              <a:rPr lang="en-US" baseline="0" dirty="0" smtClean="0"/>
              <a:t> using the new kernel, SHAP can also use regression.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33</a:t>
            </a:fld>
            <a:endParaRPr lang="en-US"/>
          </a:p>
        </p:txBody>
      </p:sp>
    </p:spTree>
    <p:extLst>
      <p:ext uri="{BB962C8B-B14F-4D97-AF65-F5344CB8AC3E}">
        <p14:creationId xmlns:p14="http://schemas.microsoft.com/office/powerpoint/2010/main" val="5565807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let’s us </a:t>
            </a:r>
            <a:r>
              <a:rPr lang="en-US" baseline="0" dirty="0" smtClean="0"/>
              <a:t>compute locally accurate and consistent values with fewer evaluations XX of the underlying model.</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34</a:t>
            </a:fld>
            <a:endParaRPr lang="en-US"/>
          </a:p>
        </p:txBody>
      </p:sp>
    </p:spTree>
    <p:extLst>
      <p:ext uri="{BB962C8B-B14F-4D97-AF65-F5344CB8AC3E}">
        <p14:creationId xmlns:p14="http://schemas.microsoft.com/office/powerpoint/2010/main" val="4865001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our final example we leave poor </a:t>
            </a:r>
            <a:r>
              <a:rPr lang="en-US" baseline="0" dirty="0" smtClean="0"/>
              <a:t>John alone, and instead focus on MNIST digits, extending an experiment from the </a:t>
            </a:r>
            <a:r>
              <a:rPr lang="en-US" baseline="0" dirty="0" err="1" smtClean="0"/>
              <a:t>DeepLIFT</a:t>
            </a:r>
            <a:r>
              <a:rPr lang="en-US" baseline="0" dirty="0" smtClean="0"/>
              <a:t> paper. Here we attempt to explain a convolutional neural network’s digit classification of 8’s and 3’s. We explain why the network thinks it could be an 8 XX, and why it could be a 3 XX, then use this to erase pixels to make the 8 look more like a 3 XX.</a:t>
            </a:r>
          </a:p>
          <a:p>
            <a:endParaRPr lang="en-US" baseline="0" dirty="0" smtClean="0"/>
          </a:p>
          <a:p>
            <a:r>
              <a:rPr lang="en-US" baseline="0" dirty="0" smtClean="0"/>
              <a:t>To measure how well we did, we can put the erased image back through the model and measure the change in log odds of being a 3 XX. If we do a good job, then we should observe a larger change in log odds. </a:t>
            </a:r>
          </a:p>
          <a:p>
            <a:endParaRPr lang="en-US" baseline="0"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Interestingly, in light of our work on SHAP, </a:t>
            </a:r>
            <a:r>
              <a:rPr lang="en-US" baseline="0" dirty="0" err="1" smtClean="0"/>
              <a:t>DeepLIFT</a:t>
            </a:r>
            <a:r>
              <a:rPr lang="en-US" baseline="0" dirty="0" smtClean="0"/>
              <a:t> was improved by </a:t>
            </a:r>
            <a:r>
              <a:rPr lang="en-US" baseline="0" dirty="0" err="1" smtClean="0"/>
              <a:t>Anshul’s</a:t>
            </a:r>
            <a:r>
              <a:rPr lang="en-US" baseline="0" dirty="0" smtClean="0"/>
              <a:t> lab to better match local accuracy and consistency, and this lead to improved log odds changes for MINST XX.</a:t>
            </a:r>
          </a:p>
          <a:p>
            <a:endParaRPr lang="en-US" baseline="0"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35</a:t>
            </a:fld>
            <a:endParaRPr lang="en-US"/>
          </a:p>
        </p:txBody>
      </p:sp>
    </p:spTree>
    <p:extLst>
      <p:ext uri="{BB962C8B-B14F-4D97-AF65-F5344CB8AC3E}">
        <p14:creationId xmlns:p14="http://schemas.microsoft.com/office/powerpoint/2010/main" val="20860426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aseline="0" dirty="0" smtClean="0"/>
              <a:t>We applied a slower direct regression approach to the model output to compute true SHAP values, and got even larger gains XX.</a:t>
            </a:r>
          </a:p>
          <a:p>
            <a:endParaRPr lang="en-US" baseline="0" dirty="0" smtClean="0"/>
          </a:p>
          <a:p>
            <a:r>
              <a:rPr lang="en-US" baseline="0" dirty="0" smtClean="0"/>
              <a:t>For comparison with another regression method we also ran LIME XX.</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36</a:t>
            </a:fld>
            <a:endParaRPr lang="en-US"/>
          </a:p>
        </p:txBody>
      </p:sp>
    </p:spTree>
    <p:extLst>
      <p:ext uri="{BB962C8B-B14F-4D97-AF65-F5344CB8AC3E}">
        <p14:creationId xmlns:p14="http://schemas.microsoft.com/office/powerpoint/2010/main" val="123574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summary, we have</a:t>
            </a:r>
            <a:r>
              <a:rPr lang="en-US" baseline="0" dirty="0" smtClean="0"/>
              <a:t> unified the additive feature attribution methods.</a:t>
            </a:r>
          </a:p>
          <a:p>
            <a:endParaRPr lang="en-US" baseline="0" dirty="0" smtClean="0"/>
          </a:p>
          <a:p>
            <a:r>
              <a:rPr lang="en-US" baseline="0" dirty="0" smtClean="0"/>
              <a:t>XX Showed intuitive uniqueness results that apply to this entire class of methods.</a:t>
            </a:r>
          </a:p>
          <a:p>
            <a:endParaRPr lang="en-US" baseline="0" dirty="0" smtClean="0"/>
          </a:p>
          <a:p>
            <a:r>
              <a:rPr lang="en-US" baseline="0" dirty="0" smtClean="0"/>
              <a:t>XX and proposed SHAP values as a unified ideal, along with several new estimation methods for them. XX</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37</a:t>
            </a:fld>
            <a:endParaRPr lang="en-US"/>
          </a:p>
        </p:txBody>
      </p:sp>
    </p:spTree>
    <p:extLst>
      <p:ext uri="{BB962C8B-B14F-4D97-AF65-F5344CB8AC3E}">
        <p14:creationId xmlns:p14="http://schemas.microsoft.com/office/powerpoint/2010/main" val="79869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are interested in learning more, try it out yourself!</a:t>
            </a:r>
          </a:p>
          <a:p>
            <a:endParaRPr lang="en-US" baseline="0" dirty="0"/>
          </a:p>
          <a:p>
            <a:r>
              <a:rPr lang="en-US" baseline="0" dirty="0" smtClean="0"/>
              <a:t>I also want to take a few moments and share some thoughts on using these types of explanation methods in practice.</a:t>
            </a:r>
          </a:p>
          <a:p>
            <a:endParaRPr lang="en-US" baseline="0" dirty="0" smtClean="0"/>
          </a:p>
          <a:p>
            <a:r>
              <a:rPr lang="en-US" baseline="0" dirty="0" smtClean="0"/>
              <a:t>First, if you currently use LIME, computing SHAP values simply requires changing the kernel and the regularization.</a:t>
            </a:r>
          </a:p>
          <a:p>
            <a:endParaRPr lang="en-US" baseline="0" dirty="0" smtClean="0"/>
          </a:p>
          <a:p>
            <a:r>
              <a:rPr lang="en-US" baseline="0" dirty="0" smtClean="0"/>
              <a:t>Second, </a:t>
            </a:r>
            <a:r>
              <a:rPr lang="en-US" baseline="0" dirty="0" err="1" smtClean="0"/>
              <a:t>DeepLIFT’s</a:t>
            </a:r>
            <a:r>
              <a:rPr lang="en-US" baseline="0" dirty="0" smtClean="0"/>
              <a:t> python package is a very fast way of approximating SHAP values for neural networks. XX</a:t>
            </a:r>
          </a:p>
        </p:txBody>
      </p:sp>
      <p:sp>
        <p:nvSpPr>
          <p:cNvPr id="4" name="Slide Number Placeholder 3"/>
          <p:cNvSpPr>
            <a:spLocks noGrp="1"/>
          </p:cNvSpPr>
          <p:nvPr>
            <p:ph type="sldNum" sz="quarter" idx="10"/>
          </p:nvPr>
        </p:nvSpPr>
        <p:spPr/>
        <p:txBody>
          <a:bodyPr/>
          <a:lstStyle/>
          <a:p>
            <a:fld id="{1EC814E9-7823-3640-959A-7F2BD872A336}" type="slidenum">
              <a:rPr lang="en-US" smtClean="0"/>
              <a:t>38</a:t>
            </a:fld>
            <a:endParaRPr lang="en-US"/>
          </a:p>
        </p:txBody>
      </p:sp>
    </p:spTree>
    <p:extLst>
      <p:ext uri="{BB962C8B-B14F-4D97-AF65-F5344CB8AC3E}">
        <p14:creationId xmlns:p14="http://schemas.microsoft.com/office/powerpoint/2010/main" val="11070169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Third, we defined the class of additive feature attribution methods through the effect of a discrete toggling of the input features. If you instead consider a continuous feature attribution, that defines a new class of methods. In that class properties very similar to ones I describe here lead to another uniqueness result justifying the integrated gradients method from Google, which is particularly easy to implement for differentiable models.</a:t>
            </a:r>
          </a:p>
          <a:p>
            <a:endParaRPr lang="en-US" baseline="0" dirty="0" smtClean="0"/>
          </a:p>
          <a:p>
            <a:r>
              <a:rPr lang="en-US" baseline="0" dirty="0" smtClean="0"/>
              <a:t>Finally, we have recently developed a polynomial time exact algorithm for tree ensemble methods like gradient booting machines. This algorithm has been merged directly into </a:t>
            </a:r>
            <a:r>
              <a:rPr lang="en-US" baseline="0" dirty="0" err="1" smtClean="0"/>
              <a:t>XGBoost</a:t>
            </a:r>
            <a:r>
              <a:rPr lang="en-US" baseline="0" dirty="0" smtClean="0"/>
              <a:t> and </a:t>
            </a:r>
            <a:r>
              <a:rPr lang="en-US" baseline="0" dirty="0" err="1" smtClean="0"/>
              <a:t>LightGBM</a:t>
            </a:r>
            <a:r>
              <a:rPr lang="en-US" baseline="0" dirty="0" smtClean="0"/>
              <a:t>. So if you are using one of these packages, I strongly encourage you to check out the SHAP </a:t>
            </a:r>
            <a:r>
              <a:rPr lang="en-US" baseline="0" dirty="0" err="1" smtClean="0"/>
              <a:t>github</a:t>
            </a:r>
            <a:r>
              <a:rPr lang="en-US" baseline="0" dirty="0" smtClean="0"/>
              <a:t> page.</a:t>
            </a:r>
          </a:p>
          <a:p>
            <a:endParaRPr lang="en-US" baseline="0" dirty="0" smtClean="0"/>
          </a:p>
          <a:p>
            <a:r>
              <a:rPr lang="en-US" baseline="0" dirty="0" smtClean="0"/>
              <a:t>Thank you! and I look forward to meeting you at our poster tonight.</a:t>
            </a:r>
          </a:p>
        </p:txBody>
      </p:sp>
      <p:sp>
        <p:nvSpPr>
          <p:cNvPr id="4" name="Slide Number Placeholder 3"/>
          <p:cNvSpPr>
            <a:spLocks noGrp="1"/>
          </p:cNvSpPr>
          <p:nvPr>
            <p:ph type="sldNum" sz="quarter" idx="10"/>
          </p:nvPr>
        </p:nvSpPr>
        <p:spPr/>
        <p:txBody>
          <a:bodyPr/>
          <a:lstStyle/>
          <a:p>
            <a:fld id="{1EC814E9-7823-3640-959A-7F2BD872A336}" type="slidenum">
              <a:rPr lang="en-US" smtClean="0"/>
              <a:t>39</a:t>
            </a:fld>
            <a:endParaRPr lang="en-US"/>
          </a:p>
        </p:txBody>
      </p:sp>
    </p:spTree>
    <p:extLst>
      <p:ext uri="{BB962C8B-B14F-4D97-AF65-F5344CB8AC3E}">
        <p14:creationId xmlns:p14="http://schemas.microsoft.com/office/powerpoint/2010/main" val="319060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methods do not try and make an entire complex model interpretable, because there is inherently too much to succinctly explain. </a:t>
            </a:r>
            <a:r>
              <a:rPr lang="en-US" baseline="0" dirty="0" smtClean="0"/>
              <a:t>Instead they focus on explaining a single prediction XX, because mapping a single input to an output involves only a small part of the complexity of the overall model.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4</a:t>
            </a:fld>
            <a:endParaRPr lang="en-US"/>
          </a:p>
        </p:txBody>
      </p:sp>
    </p:spTree>
    <p:extLst>
      <p:ext uri="{BB962C8B-B14F-4D97-AF65-F5344CB8AC3E}">
        <p14:creationId xmlns:p14="http://schemas.microsoft.com/office/powerpoint/2010/main" val="2238885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40</a:t>
            </a:fld>
            <a:endParaRPr lang="en-US"/>
          </a:p>
        </p:txBody>
      </p:sp>
    </p:spTree>
    <p:extLst>
      <p:ext uri="{BB962C8B-B14F-4D97-AF65-F5344CB8AC3E}">
        <p14:creationId xmlns:p14="http://schemas.microsoft.com/office/powerpoint/2010/main" val="7482852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41</a:t>
            </a:fld>
            <a:endParaRPr lang="en-US"/>
          </a:p>
        </p:txBody>
      </p:sp>
    </p:spTree>
    <p:extLst>
      <p:ext uri="{BB962C8B-B14F-4D97-AF65-F5344CB8AC3E}">
        <p14:creationId xmlns:p14="http://schemas.microsoft.com/office/powerpoint/2010/main" val="17148964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title shorter</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42</a:t>
            </a:fld>
            <a:endParaRPr lang="en-US"/>
          </a:p>
        </p:txBody>
      </p:sp>
    </p:spTree>
    <p:extLst>
      <p:ext uri="{BB962C8B-B14F-4D97-AF65-F5344CB8AC3E}">
        <p14:creationId xmlns:p14="http://schemas.microsoft.com/office/powerpoint/2010/main" val="1730209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 we explain the prediction of a potentially complex model?</a:t>
            </a:r>
          </a:p>
          <a:p>
            <a:endParaRPr lang="en-US" dirty="0" smtClean="0"/>
          </a:p>
          <a:p>
            <a:r>
              <a:rPr lang="en-US" dirty="0" smtClean="0"/>
              <a:t>One approach is to change the model inputs,</a:t>
            </a:r>
            <a:r>
              <a:rPr lang="en-US" baseline="0" dirty="0" smtClean="0"/>
              <a:t> where x_1 could for example represent John’s age, </a:t>
            </a:r>
            <a:r>
              <a:rPr lang="en-US" dirty="0" smtClean="0"/>
              <a:t>and see how the model behaves. By hiding XX such a feature from the model </a:t>
            </a:r>
            <a:r>
              <a:rPr lang="mr-IN" baseline="0" dirty="0" smtClean="0"/>
              <a:t>…</a:t>
            </a:r>
            <a:r>
              <a:rPr lang="en-US" baseline="0" dirty="0" smtClean="0"/>
              <a:t> XX, or a set XX of features, </a:t>
            </a:r>
            <a:r>
              <a:rPr lang="en-US" dirty="0" smtClean="0"/>
              <a:t>we can learn</a:t>
            </a:r>
            <a:r>
              <a:rPr lang="en-US" baseline="0" dirty="0" smtClean="0"/>
              <a:t> about how features effect the model’s output. XX</a:t>
            </a:r>
          </a:p>
          <a:p>
            <a:endParaRPr lang="en-US" baseline="0" dirty="0" smtClean="0"/>
          </a:p>
          <a:p>
            <a:r>
              <a:rPr lang="en-US" baseline="0" dirty="0" smtClean="0"/>
              <a:t>If we want to summarize these effects, we can attribute an importance value to each feature XX, and replace the model with a simple sum. XX</a:t>
            </a:r>
          </a:p>
        </p:txBody>
      </p:sp>
      <p:sp>
        <p:nvSpPr>
          <p:cNvPr id="4" name="Slide Number Placeholder 3"/>
          <p:cNvSpPr>
            <a:spLocks noGrp="1"/>
          </p:cNvSpPr>
          <p:nvPr>
            <p:ph type="sldNum" sz="quarter" idx="10"/>
          </p:nvPr>
        </p:nvSpPr>
        <p:spPr/>
        <p:txBody>
          <a:bodyPr/>
          <a:lstStyle/>
          <a:p>
            <a:fld id="{1EC814E9-7823-3640-959A-7F2BD872A336}" type="slidenum">
              <a:rPr lang="en-US" smtClean="0"/>
              <a:t>5</a:t>
            </a:fld>
            <a:endParaRPr lang="en-US"/>
          </a:p>
        </p:txBody>
      </p:sp>
    </p:spTree>
    <p:extLst>
      <p:ext uri="{BB962C8B-B14F-4D97-AF65-F5344CB8AC3E}">
        <p14:creationId xmlns:p14="http://schemas.microsoft.com/office/powerpoint/2010/main" val="267732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t>
            </a:r>
            <a:r>
              <a:rPr lang="en-US" dirty="0" smtClean="0"/>
              <a:t>feature attributions</a:t>
            </a:r>
            <a:r>
              <a:rPr lang="en-US" baseline="0" dirty="0" smtClean="0"/>
              <a:t> approximate the effect of hiding XX features from the original model.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a:t>
            </a:fld>
            <a:endParaRPr lang="en-US"/>
          </a:p>
        </p:txBody>
      </p:sp>
    </p:spTree>
    <p:extLst>
      <p:ext uri="{BB962C8B-B14F-4D97-AF65-F5344CB8AC3E}">
        <p14:creationId xmlns:p14="http://schemas.microsoft.com/office/powerpoint/2010/main" val="1397755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Note that these attributions are specific to the model, f, being explained, and also, x, the input data used for this prediction. </a:t>
            </a:r>
          </a:p>
          <a:p>
            <a:pPr marL="0" marR="0" indent="0" algn="l" defTabSz="6858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It turns out that this way of explaining a model’s prediction, as a sum of feature attributions, is widely used. XX</a:t>
            </a:r>
            <a:endParaRPr lang="en-US" dirty="0" smtClean="0"/>
          </a:p>
        </p:txBody>
      </p:sp>
      <p:sp>
        <p:nvSpPr>
          <p:cNvPr id="4" name="Slide Number Placeholder 3"/>
          <p:cNvSpPr>
            <a:spLocks noGrp="1"/>
          </p:cNvSpPr>
          <p:nvPr>
            <p:ph type="sldNum" sz="quarter" idx="10"/>
          </p:nvPr>
        </p:nvSpPr>
        <p:spPr/>
        <p:txBody>
          <a:bodyPr/>
          <a:lstStyle/>
          <a:p>
            <a:fld id="{1EC814E9-7823-3640-959A-7F2BD872A336}" type="slidenum">
              <a:rPr lang="en-US" smtClean="0"/>
              <a:t>7</a:t>
            </a:fld>
            <a:endParaRPr lang="en-US"/>
          </a:p>
        </p:txBody>
      </p:sp>
    </p:spTree>
    <p:extLst>
      <p:ext uri="{BB962C8B-B14F-4D97-AF65-F5344CB8AC3E}">
        <p14:creationId xmlns:p14="http://schemas.microsoft.com/office/powerpoint/2010/main" val="1482646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fact, there are at least seven different explanation</a:t>
            </a:r>
            <a:r>
              <a:rPr lang="en-US" baseline="0" dirty="0" smtClean="0"/>
              <a:t> </a:t>
            </a:r>
            <a:r>
              <a:rPr lang="en-US" dirty="0" smtClean="0"/>
              <a:t>methods that all use a </a:t>
            </a:r>
            <a:r>
              <a:rPr lang="en-US" baseline="0" dirty="0" smtClean="0"/>
              <a:t>sum of feature attributions to explain complex models. </a:t>
            </a:r>
          </a:p>
          <a:p>
            <a:endParaRPr lang="en-US" baseline="0" dirty="0" smtClean="0"/>
          </a:p>
          <a:p>
            <a:r>
              <a:rPr lang="en-US" dirty="0" smtClean="0"/>
              <a:t>XX LIME is popular method designed</a:t>
            </a:r>
            <a:r>
              <a:rPr lang="en-US" baseline="0" dirty="0" smtClean="0"/>
              <a:t> to explain model predictions by fitting a simple model to the original complex model locally. Where local means near the current set of inputs we are explaining. The simple model they use is a linear model of toggled inputs, and so can be viewed as a sum of feature attributions.</a:t>
            </a:r>
          </a:p>
          <a:p>
            <a:endParaRPr lang="en-US" baseline="0" dirty="0" smtClean="0"/>
          </a:p>
          <a:p>
            <a:r>
              <a:rPr lang="en-US" baseline="0" dirty="0" smtClean="0"/>
              <a:t>XX There are three methods based on ideas from game theory about allocating credit. They also produce a sum of feature attributions. </a:t>
            </a:r>
          </a:p>
          <a:p>
            <a:endParaRPr lang="en-US" baseline="0" dirty="0" smtClean="0"/>
          </a:p>
          <a:p>
            <a:r>
              <a:rPr lang="en-US" baseline="0" dirty="0" smtClean="0"/>
              <a:t>All of these methods can explain the output of any black box model, however there are also methods designed to interpret the output of specific types of complex models.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8</a:t>
            </a:fld>
            <a:endParaRPr lang="en-US"/>
          </a:p>
        </p:txBody>
      </p:sp>
    </p:spTree>
    <p:extLst>
      <p:ext uri="{BB962C8B-B14F-4D97-AF65-F5344CB8AC3E}">
        <p14:creationId xmlns:p14="http://schemas.microsoft.com/office/powerpoint/2010/main" val="1383318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Path expectations is targeted at tree ensemble methods, while XX </a:t>
            </a:r>
            <a:r>
              <a:rPr lang="en-US" baseline="0" dirty="0" err="1" smtClean="0"/>
              <a:t>DeepLIFT</a:t>
            </a:r>
            <a:r>
              <a:rPr lang="en-US" baseline="0" dirty="0" smtClean="0"/>
              <a:t> and relevance propagation target neural networks.</a:t>
            </a:r>
          </a:p>
          <a:p>
            <a:endParaRPr lang="en-US" baseline="0" dirty="0" smtClean="0"/>
          </a:p>
          <a:p>
            <a:r>
              <a:rPr lang="en-US" baseline="0" dirty="0" smtClean="0"/>
              <a:t>Since these methods all produce explanations of the same form, they can be considered part of the same class, which we call XX “additive feature attribution methods”. XX</a:t>
            </a:r>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9</a:t>
            </a:fld>
            <a:endParaRPr lang="en-US"/>
          </a:p>
        </p:txBody>
      </p:sp>
    </p:spTree>
    <p:extLst>
      <p:ext uri="{BB962C8B-B14F-4D97-AF65-F5344CB8AC3E}">
        <p14:creationId xmlns:p14="http://schemas.microsoft.com/office/powerpoint/2010/main" val="1209229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C5060E-287A-0346-B36A-FC24018E9406}" type="datetimeFigureOut">
              <a:rPr lang="en-US" smtClean="0"/>
              <a:t>12/5/17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C5060E-287A-0346-B36A-FC24018E9406}" type="datetimeFigureOut">
              <a:rPr lang="en-US" smtClean="0"/>
              <a:t>12/5/17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C5060E-287A-0346-B36A-FC24018E9406}" type="datetimeFigureOut">
              <a:rPr lang="en-US" smtClean="0"/>
              <a:t>12/5/17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C5060E-287A-0346-B36A-FC24018E9406}" type="datetimeFigureOut">
              <a:rPr lang="en-US" smtClean="0"/>
              <a:t>12/5/17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C5060E-287A-0346-B36A-FC24018E9406}" type="datetimeFigureOut">
              <a:rPr lang="en-US" smtClean="0"/>
              <a:t>12/5/17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C5060E-287A-0346-B36A-FC24018E9406}" type="datetimeFigureOut">
              <a:rPr lang="en-US" smtClean="0"/>
              <a:t>12/5/17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C5060E-287A-0346-B36A-FC24018E9406}" type="datetimeFigureOut">
              <a:rPr lang="en-US" smtClean="0"/>
              <a:t>12/5/17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C5060E-287A-0346-B36A-FC24018E9406}" type="datetimeFigureOut">
              <a:rPr lang="en-US" smtClean="0"/>
              <a:t>12/5/17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4E4162-265B-B046-9237-BA0CE3E9DB7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2C5060E-287A-0346-B36A-FC24018E9406}" type="datetimeFigureOut">
              <a:rPr lang="en-US" smtClean="0"/>
              <a:t>12/5/17</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4E4162-265B-B046-9237-BA0CE3E9DB79}" type="slidenum">
              <a:rPr lang="en-US" smtClean="0"/>
              <a:t>‹#›</a:t>
            </a:fld>
            <a:endParaRPr lang="en-US"/>
          </a:p>
        </p:txBody>
      </p:sp>
    </p:spTree>
    <p:extLst>
      <p:ext uri="{BB962C8B-B14F-4D97-AF65-F5344CB8AC3E}">
        <p14:creationId xmlns:p14="http://schemas.microsoft.com/office/powerpoint/2010/main" val="461519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5.emf"/><Relationship Id="rId8" Type="http://schemas.openxmlformats.org/officeDocument/2006/relationships/image" Target="../media/image16.em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17.emf"/><Relationship Id="rId7" Type="http://schemas.openxmlformats.org/officeDocument/2006/relationships/image" Target="../media/image18.emf"/><Relationship Id="rId8" Type="http://schemas.openxmlformats.org/officeDocument/2006/relationships/image" Target="../media/image19.em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20.emf"/><Relationship Id="rId5" Type="http://schemas.openxmlformats.org/officeDocument/2006/relationships/image" Target="../media/image19.emf"/><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17.emf"/><Relationship Id="rId7" Type="http://schemas.openxmlformats.org/officeDocument/2006/relationships/image" Target="../media/image18.emf"/><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17.emf"/><Relationship Id="rId6" Type="http://schemas.openxmlformats.org/officeDocument/2006/relationships/image" Target="../media/image18.emf"/><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21.emf"/><Relationship Id="rId7" Type="http://schemas.openxmlformats.org/officeDocument/2006/relationships/image" Target="../media/image22.em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21.emf"/><Relationship Id="rId6" Type="http://schemas.openxmlformats.org/officeDocument/2006/relationships/image" Target="../media/image22.em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21.emf"/><Relationship Id="rId7" Type="http://schemas.openxmlformats.org/officeDocument/2006/relationships/image" Target="../media/image22.emf"/><Relationship Id="rId8" Type="http://schemas.openxmlformats.org/officeDocument/2006/relationships/image" Target="../media/image23.emf"/><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tiff"/><Relationship Id="rId5" Type="http://schemas.openxmlformats.org/officeDocument/2006/relationships/image" Target="../media/image2.tiff"/><Relationship Id="rId6" Type="http://schemas.openxmlformats.org/officeDocument/2006/relationships/image" Target="../media/image3.tiff"/><Relationship Id="rId7" Type="http://schemas.openxmlformats.org/officeDocument/2006/relationships/image" Target="../media/image4.tiff"/><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emf"/><Relationship Id="rId5" Type="http://schemas.openxmlformats.org/officeDocument/2006/relationships/image" Target="../media/image26.emf"/><Relationship Id="rId6"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1" Type="http://schemas.openxmlformats.org/officeDocument/2006/relationships/image" Target="../media/image4.tiff"/><Relationship Id="rId12" Type="http://schemas.openxmlformats.org/officeDocument/2006/relationships/image" Target="../media/image32.emf"/><Relationship Id="rId13" Type="http://schemas.openxmlformats.org/officeDocument/2006/relationships/image" Target="../media/image33.emf"/><Relationship Id="rId14" Type="http://schemas.openxmlformats.org/officeDocument/2006/relationships/image" Target="../media/image34.emf"/><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4.emf"/><Relationship Id="rId4" Type="http://schemas.openxmlformats.org/officeDocument/2006/relationships/image" Target="../media/image25.emf"/><Relationship Id="rId5" Type="http://schemas.openxmlformats.org/officeDocument/2006/relationships/image" Target="../media/image27.emf"/><Relationship Id="rId6" Type="http://schemas.openxmlformats.org/officeDocument/2006/relationships/image" Target="../media/image26.emf"/><Relationship Id="rId7" Type="http://schemas.openxmlformats.org/officeDocument/2006/relationships/image" Target="../media/image28.emf"/><Relationship Id="rId8" Type="http://schemas.openxmlformats.org/officeDocument/2006/relationships/image" Target="../media/image29.emf"/><Relationship Id="rId9" Type="http://schemas.openxmlformats.org/officeDocument/2006/relationships/image" Target="../media/image30.emf"/><Relationship Id="rId10" Type="http://schemas.openxmlformats.org/officeDocument/2006/relationships/image" Target="../media/image31.emf"/></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7.emf"/><Relationship Id="rId5" Type="http://schemas.openxmlformats.org/officeDocument/2006/relationships/image" Target="../media/image26.emf"/><Relationship Id="rId6" Type="http://schemas.openxmlformats.org/officeDocument/2006/relationships/image" Target="../media/image28.emf"/><Relationship Id="rId7" Type="http://schemas.openxmlformats.org/officeDocument/2006/relationships/image" Target="../media/image29.emf"/><Relationship Id="rId8" Type="http://schemas.openxmlformats.org/officeDocument/2006/relationships/image" Target="../media/image30.emf"/><Relationship Id="rId9" Type="http://schemas.openxmlformats.org/officeDocument/2006/relationships/image" Target="../media/image31.emf"/><Relationship Id="rId10" Type="http://schemas.openxmlformats.org/officeDocument/2006/relationships/image" Target="../media/image24.emf"/><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5.emf"/><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36.emf"/><Relationship Id="rId4" Type="http://schemas.openxmlformats.org/officeDocument/2006/relationships/image" Target="../media/image38.png"/><Relationship Id="rId5" Type="http://schemas.openxmlformats.org/officeDocument/2006/relationships/image" Target="../media/image37.emf"/><Relationship Id="rId6" Type="http://schemas.openxmlformats.org/officeDocument/2006/relationships/image" Target="../media/image38.emf"/><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9.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9.emf"/></Relationships>
</file>

<file path=ppt/slides/_rels/slide29.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4.tiff"/><Relationship Id="rId5" Type="http://schemas.openxmlformats.org/officeDocument/2006/relationships/image" Target="../media/image40.emf"/><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emf"/><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2.emf"/><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2.emf"/><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46.emf"/><Relationship Id="rId4" Type="http://schemas.openxmlformats.org/officeDocument/2006/relationships/image" Target="../media/image47.emf"/><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46.emf"/><Relationship Id="rId4" Type="http://schemas.openxmlformats.org/officeDocument/2006/relationships/image" Target="../media/image47.emf"/><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48.emf"/><Relationship Id="rId4" Type="http://schemas.openxmlformats.org/officeDocument/2006/relationships/image" Target="../media/image49.emf"/><Relationship Id="rId5" Type="http://schemas.openxmlformats.org/officeDocument/2006/relationships/image" Target="../media/image50.emf"/><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51.emf"/><Relationship Id="rId4" Type="http://schemas.openxmlformats.org/officeDocument/2006/relationships/image" Target="../media/image52.tiff"/><Relationship Id="rId5" Type="http://schemas.openxmlformats.org/officeDocument/2006/relationships/image" Target="../media/image53.jpeg"/><Relationship Id="rId6" Type="http://schemas.microsoft.com/office/2007/relationships/hdphoto" Target="../media/hdphoto1.wdp"/><Relationship Id="rId7" Type="http://schemas.openxmlformats.org/officeDocument/2006/relationships/image" Target="../media/image54.png"/><Relationship Id="rId8" Type="http://schemas.microsoft.com/office/2007/relationships/hdphoto" Target="../media/hdphoto2.wdp"/><Relationship Id="rId9" Type="http://schemas.openxmlformats.org/officeDocument/2006/relationships/image" Target="../media/image55.jpeg"/><Relationship Id="rId10"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51.emf"/><Relationship Id="rId4" Type="http://schemas.openxmlformats.org/officeDocument/2006/relationships/image" Target="../media/image52.tiff"/><Relationship Id="rId5" Type="http://schemas.openxmlformats.org/officeDocument/2006/relationships/image" Target="../media/image53.jpeg"/><Relationship Id="rId6" Type="http://schemas.microsoft.com/office/2007/relationships/hdphoto" Target="../media/hdphoto1.wdp"/><Relationship Id="rId7" Type="http://schemas.openxmlformats.org/officeDocument/2006/relationships/image" Target="../media/image54.png"/><Relationship Id="rId8" Type="http://schemas.microsoft.com/office/2007/relationships/hdphoto" Target="../media/hdphoto2.wdp"/><Relationship Id="rId9" Type="http://schemas.openxmlformats.org/officeDocument/2006/relationships/image" Target="../media/image55.jpeg"/><Relationship Id="rId10"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6.em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10.emf"/><Relationship Id="rId7" Type="http://schemas.openxmlformats.org/officeDocument/2006/relationships/image" Target="../media/image11.emf"/><Relationship Id="rId8" Type="http://schemas.openxmlformats.org/officeDocument/2006/relationships/image" Target="../media/image12.em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4.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5.emf"/><Relationship Id="rId7" Type="http://schemas.openxmlformats.org/officeDocument/2006/relationships/image" Target="../media/image12.emf"/><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143500"/>
          </a:xfrm>
          <a:prstGeom prst="rect">
            <a:avLst/>
          </a:prstGeom>
          <a:solidFill>
            <a:srgbClr val="1E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p:cNvSpPr>
            <a:spLocks noGrp="1"/>
          </p:cNvSpPr>
          <p:nvPr>
            <p:ph type="ctrTitle"/>
          </p:nvPr>
        </p:nvSpPr>
        <p:spPr/>
        <p:txBody>
          <a:bodyPr>
            <a:normAutofit fontScale="90000"/>
          </a:bodyPr>
          <a:lstStyle/>
          <a:p>
            <a:r>
              <a:rPr lang="en-US" dirty="0">
                <a:solidFill>
                  <a:schemeClr val="bg1"/>
                </a:solidFill>
              </a:rPr>
              <a:t>A Unified Approach to Interpreting Model Predictions</a:t>
            </a:r>
            <a:endParaRPr lang="en-US" sz="3000" dirty="0">
              <a:solidFill>
                <a:schemeClr val="bg1"/>
              </a:solidFill>
            </a:endParaRPr>
          </a:p>
        </p:txBody>
      </p:sp>
      <p:sp>
        <p:nvSpPr>
          <p:cNvPr id="3" name="Subtitle 2"/>
          <p:cNvSpPr>
            <a:spLocks noGrp="1"/>
          </p:cNvSpPr>
          <p:nvPr>
            <p:ph type="subTitle" idx="1"/>
          </p:nvPr>
        </p:nvSpPr>
        <p:spPr>
          <a:xfrm>
            <a:off x="1143000" y="3267074"/>
            <a:ext cx="6858000" cy="1617159"/>
          </a:xfrm>
        </p:spPr>
        <p:txBody>
          <a:bodyPr>
            <a:normAutofit/>
          </a:bodyPr>
          <a:lstStyle/>
          <a:p>
            <a:r>
              <a:rPr lang="en-US" b="1" dirty="0" smtClean="0">
                <a:solidFill>
                  <a:schemeClr val="bg1"/>
                </a:solidFill>
              </a:rPr>
              <a:t>Scott Lundberg</a:t>
            </a:r>
            <a:r>
              <a:rPr lang="en-US" dirty="0" smtClean="0">
                <a:solidFill>
                  <a:schemeClr val="bg1"/>
                </a:solidFill>
              </a:rPr>
              <a:t>, Su-In Lee</a:t>
            </a:r>
          </a:p>
          <a:p>
            <a:r>
              <a:rPr lang="en-US" dirty="0" smtClean="0">
                <a:solidFill>
                  <a:schemeClr val="bg1">
                    <a:alpha val="52000"/>
                  </a:schemeClr>
                </a:solidFill>
              </a:rPr>
              <a:t>University of Washington</a:t>
            </a:r>
          </a:p>
          <a:p>
            <a:endParaRPr lang="en-US" dirty="0" smtClean="0">
              <a:solidFill>
                <a:schemeClr val="bg1"/>
              </a:solidFill>
            </a:endParaRPr>
          </a:p>
          <a:p>
            <a:r>
              <a:rPr lang="en-US" dirty="0" smtClean="0">
                <a:solidFill>
                  <a:schemeClr val="bg1"/>
                </a:solidFill>
              </a:rPr>
              <a:t>NIPS 2017</a:t>
            </a:r>
            <a:endParaRPr lang="en-US" dirty="0">
              <a:solidFill>
                <a:schemeClr val="bg1"/>
              </a:solidFill>
            </a:endParaRPr>
          </a:p>
        </p:txBody>
      </p:sp>
    </p:spTree>
    <p:extLst>
      <p:ext uri="{BB962C8B-B14F-4D97-AF65-F5344CB8AC3E}">
        <p14:creationId xmlns:p14="http://schemas.microsoft.com/office/powerpoint/2010/main" val="769589272"/>
      </p:ext>
    </p:extLst>
  </p:cSld>
  <p:clrMapOvr>
    <a:masterClrMapping/>
  </p:clrMapOvr>
  <mc:AlternateContent xmlns:mc="http://schemas.openxmlformats.org/markup-compatibility/2006" xmlns:p14="http://schemas.microsoft.com/office/powerpoint/2010/main">
    <mc:Choice Requires="p14">
      <p:transition spd="med" p14:dur="700" advTm="10328">
        <p:fade/>
      </p:transition>
    </mc:Choice>
    <mc:Fallback xmlns="">
      <p:transition spd="med" advTm="10328">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329530"/>
            <a:ext cx="9144000" cy="523220"/>
          </a:xfrm>
          <a:prstGeom prst="rect">
            <a:avLst/>
          </a:prstGeom>
          <a:noFill/>
        </p:spPr>
        <p:txBody>
          <a:bodyPr wrap="square" rtlCol="0">
            <a:spAutoFit/>
          </a:bodyPr>
          <a:lstStyle/>
          <a:p>
            <a:pPr algn="ctr"/>
            <a:r>
              <a:rPr lang="en-US" sz="2800" dirty="0">
                <a:solidFill>
                  <a:srgbClr val="1D88E5"/>
                </a:solidFill>
                <a:latin typeface="+mj-lt"/>
              </a:rPr>
              <a:t>Additive feature attribution methods</a:t>
            </a:r>
            <a:endParaRPr lang="en-US" sz="2400" dirty="0">
              <a:latin typeface="+mj-lt"/>
            </a:endParaRPr>
          </a:p>
        </p:txBody>
      </p:sp>
      <p:sp>
        <p:nvSpPr>
          <p:cNvPr id="3" name="TextBox 2"/>
          <p:cNvSpPr txBox="1"/>
          <p:nvPr/>
        </p:nvSpPr>
        <p:spPr>
          <a:xfrm>
            <a:off x="0" y="3987744"/>
            <a:ext cx="9144000" cy="400110"/>
          </a:xfrm>
          <a:prstGeom prst="rect">
            <a:avLst/>
          </a:prstGeom>
          <a:noFill/>
        </p:spPr>
        <p:txBody>
          <a:bodyPr wrap="square" rtlCol="0">
            <a:spAutoFit/>
          </a:bodyPr>
          <a:lstStyle/>
          <a:p>
            <a:pPr algn="ctr"/>
            <a:r>
              <a:rPr lang="en-US" sz="2000" b="1" dirty="0" smtClean="0">
                <a:solidFill>
                  <a:srgbClr val="1D88E5"/>
                </a:solidFill>
              </a:rPr>
              <a:t>Only one way to assign feature attributions given two properties! </a:t>
            </a:r>
            <a:endParaRPr lang="en-US" sz="2000" b="1" dirty="0">
              <a:solidFill>
                <a:srgbClr val="1D88E5"/>
              </a:solidFill>
            </a:endParaRPr>
          </a:p>
        </p:txBody>
      </p:sp>
      <p:sp>
        <p:nvSpPr>
          <p:cNvPr id="17" name="Rectangle 16"/>
          <p:cNvSpPr/>
          <p:nvPr/>
        </p:nvSpPr>
        <p:spPr>
          <a:xfrm>
            <a:off x="6348850" y="2029356"/>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18" name="Rectangle 17"/>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19" name="Rectangle 18"/>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0" name="Picture 19"/>
          <p:cNvPicPr>
            <a:picLocks noChangeAspect="1"/>
          </p:cNvPicPr>
          <p:nvPr/>
        </p:nvPicPr>
        <p:blipFill>
          <a:blip r:embed="rId3"/>
          <a:stretch>
            <a:fillRect/>
          </a:stretch>
        </p:blipFill>
        <p:spPr>
          <a:xfrm>
            <a:off x="4297028" y="2226656"/>
            <a:ext cx="431075" cy="451602"/>
          </a:xfrm>
          <a:prstGeom prst="rect">
            <a:avLst/>
          </a:prstGeom>
        </p:spPr>
      </p:pic>
      <p:cxnSp>
        <p:nvCxnSpPr>
          <p:cNvPr id="21" name="Straight Connector 20"/>
          <p:cNvCxnSpPr/>
          <p:nvPr/>
        </p:nvCxnSpPr>
        <p:spPr>
          <a:xfrm>
            <a:off x="2131379" y="1508956"/>
            <a:ext cx="1987825" cy="78139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131379" y="2143011"/>
            <a:ext cx="1987825" cy="37376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131379" y="2761227"/>
            <a:ext cx="1987825" cy="467439"/>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stretch>
            <a:fillRect/>
          </a:stretch>
        </p:blipFill>
        <p:spPr>
          <a:xfrm>
            <a:off x="2556920" y="1397728"/>
            <a:ext cx="222453" cy="222453"/>
          </a:xfrm>
          <a:prstGeom prst="rect">
            <a:avLst/>
          </a:prstGeom>
        </p:spPr>
      </p:pic>
      <p:cxnSp>
        <p:nvCxnSpPr>
          <p:cNvPr id="26" name="Straight Connector 25"/>
          <p:cNvCxnSpPr/>
          <p:nvPr/>
        </p:nvCxnSpPr>
        <p:spPr>
          <a:xfrm>
            <a:off x="4881021" y="2452457"/>
            <a:ext cx="1467829"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stretch>
            <a:fillRect/>
          </a:stretch>
        </p:blipFill>
        <p:spPr>
          <a:xfrm>
            <a:off x="2562910" y="1956437"/>
            <a:ext cx="222453" cy="222453"/>
          </a:xfrm>
          <a:prstGeom prst="rect">
            <a:avLst/>
          </a:prstGeom>
        </p:spPr>
      </p:pic>
      <p:pic>
        <p:nvPicPr>
          <p:cNvPr id="28" name="Picture 27"/>
          <p:cNvPicPr>
            <a:picLocks noChangeAspect="1"/>
          </p:cNvPicPr>
          <p:nvPr/>
        </p:nvPicPr>
        <p:blipFill>
          <a:blip r:embed="rId6"/>
          <a:stretch>
            <a:fillRect/>
          </a:stretch>
        </p:blipFill>
        <p:spPr>
          <a:xfrm>
            <a:off x="2556920" y="2761227"/>
            <a:ext cx="349569" cy="222453"/>
          </a:xfrm>
          <a:prstGeom prst="rect">
            <a:avLst/>
          </a:prstGeom>
        </p:spPr>
      </p:pic>
      <p:sp>
        <p:nvSpPr>
          <p:cNvPr id="29" name="TextBox 28"/>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sp>
        <p:nvSpPr>
          <p:cNvPr id="2" name="Rectangle 1"/>
          <p:cNvSpPr/>
          <p:nvPr/>
        </p:nvSpPr>
        <p:spPr>
          <a:xfrm>
            <a:off x="2360023" y="1227912"/>
            <a:ext cx="1149253" cy="1983336"/>
          </a:xfrm>
          <a:prstGeom prst="rect">
            <a:avLst/>
          </a:prstGeom>
          <a:noFill/>
          <a:ln w="50800">
            <a:solidFill>
              <a:srgbClr val="1D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D88E5"/>
              </a:solidFill>
            </a:endParaRPr>
          </a:p>
        </p:txBody>
      </p:sp>
      <p:pic>
        <p:nvPicPr>
          <p:cNvPr id="30" name="Picture 29"/>
          <p:cNvPicPr>
            <a:picLocks noChangeAspect="1"/>
          </p:cNvPicPr>
          <p:nvPr/>
        </p:nvPicPr>
        <p:blipFill>
          <a:blip r:embed="rId7"/>
          <a:stretch>
            <a:fillRect/>
          </a:stretch>
        </p:blipFill>
        <p:spPr>
          <a:xfrm>
            <a:off x="2821168" y="1955498"/>
            <a:ext cx="520700" cy="254000"/>
          </a:xfrm>
          <a:prstGeom prst="rect">
            <a:avLst/>
          </a:prstGeom>
        </p:spPr>
      </p:pic>
      <p:pic>
        <p:nvPicPr>
          <p:cNvPr id="31" name="Picture 30"/>
          <p:cNvPicPr>
            <a:picLocks noChangeAspect="1"/>
          </p:cNvPicPr>
          <p:nvPr/>
        </p:nvPicPr>
        <p:blipFill>
          <a:blip r:embed="rId7"/>
          <a:stretch>
            <a:fillRect/>
          </a:stretch>
        </p:blipFill>
        <p:spPr>
          <a:xfrm>
            <a:off x="2812459" y="1401661"/>
            <a:ext cx="520700" cy="254000"/>
          </a:xfrm>
          <a:prstGeom prst="rect">
            <a:avLst/>
          </a:prstGeom>
        </p:spPr>
      </p:pic>
      <p:pic>
        <p:nvPicPr>
          <p:cNvPr id="32" name="Picture 31"/>
          <p:cNvPicPr>
            <a:picLocks noChangeAspect="1"/>
          </p:cNvPicPr>
          <p:nvPr/>
        </p:nvPicPr>
        <p:blipFill>
          <a:blip r:embed="rId7"/>
          <a:stretch>
            <a:fillRect/>
          </a:stretch>
        </p:blipFill>
        <p:spPr>
          <a:xfrm>
            <a:off x="2906489" y="2761227"/>
            <a:ext cx="520700" cy="254000"/>
          </a:xfrm>
          <a:prstGeom prst="rect">
            <a:avLst/>
          </a:prstGeom>
        </p:spPr>
      </p:pic>
    </p:spTree>
    <p:extLst>
      <p:ext uri="{BB962C8B-B14F-4D97-AF65-F5344CB8AC3E}">
        <p14:creationId xmlns:p14="http://schemas.microsoft.com/office/powerpoint/2010/main" val="189410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329530"/>
            <a:ext cx="9144000" cy="523220"/>
          </a:xfrm>
          <a:prstGeom prst="rect">
            <a:avLst/>
          </a:prstGeom>
          <a:noFill/>
        </p:spPr>
        <p:txBody>
          <a:bodyPr wrap="square" rtlCol="0">
            <a:spAutoFit/>
          </a:bodyPr>
          <a:lstStyle/>
          <a:p>
            <a:pPr algn="ctr"/>
            <a:r>
              <a:rPr lang="en-US" sz="2800" dirty="0">
                <a:solidFill>
                  <a:srgbClr val="1D88E5"/>
                </a:solidFill>
                <a:latin typeface="+mj-lt"/>
              </a:rPr>
              <a:t>Additive feature attribution methods</a:t>
            </a:r>
            <a:endParaRPr lang="en-US" sz="2400" dirty="0">
              <a:latin typeface="+mj-lt"/>
            </a:endParaRPr>
          </a:p>
        </p:txBody>
      </p:sp>
      <p:sp>
        <p:nvSpPr>
          <p:cNvPr id="17" name="Rectangle 16"/>
          <p:cNvSpPr/>
          <p:nvPr/>
        </p:nvSpPr>
        <p:spPr>
          <a:xfrm>
            <a:off x="6348850" y="2029356"/>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18" name="Rectangle 17"/>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19" name="Rectangle 18"/>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0" name="Picture 19"/>
          <p:cNvPicPr>
            <a:picLocks noChangeAspect="1"/>
          </p:cNvPicPr>
          <p:nvPr/>
        </p:nvPicPr>
        <p:blipFill>
          <a:blip r:embed="rId3"/>
          <a:stretch>
            <a:fillRect/>
          </a:stretch>
        </p:blipFill>
        <p:spPr>
          <a:xfrm>
            <a:off x="4297028" y="2226656"/>
            <a:ext cx="431075" cy="451602"/>
          </a:xfrm>
          <a:prstGeom prst="rect">
            <a:avLst/>
          </a:prstGeom>
        </p:spPr>
      </p:pic>
      <p:cxnSp>
        <p:nvCxnSpPr>
          <p:cNvPr id="21" name="Straight Connector 20"/>
          <p:cNvCxnSpPr/>
          <p:nvPr/>
        </p:nvCxnSpPr>
        <p:spPr>
          <a:xfrm>
            <a:off x="2131379" y="1508956"/>
            <a:ext cx="1987825" cy="78139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131379" y="2143011"/>
            <a:ext cx="1987825" cy="37376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131379" y="2761227"/>
            <a:ext cx="1987825" cy="467439"/>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stretch>
            <a:fillRect/>
          </a:stretch>
        </p:blipFill>
        <p:spPr>
          <a:xfrm>
            <a:off x="2556920" y="1397728"/>
            <a:ext cx="222453" cy="222453"/>
          </a:xfrm>
          <a:prstGeom prst="rect">
            <a:avLst/>
          </a:prstGeom>
        </p:spPr>
      </p:pic>
      <p:cxnSp>
        <p:nvCxnSpPr>
          <p:cNvPr id="26" name="Straight Connector 25"/>
          <p:cNvCxnSpPr/>
          <p:nvPr/>
        </p:nvCxnSpPr>
        <p:spPr>
          <a:xfrm>
            <a:off x="4881021" y="2452457"/>
            <a:ext cx="1467829"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stretch>
            <a:fillRect/>
          </a:stretch>
        </p:blipFill>
        <p:spPr>
          <a:xfrm>
            <a:off x="2562910" y="1956437"/>
            <a:ext cx="222453" cy="222453"/>
          </a:xfrm>
          <a:prstGeom prst="rect">
            <a:avLst/>
          </a:prstGeom>
        </p:spPr>
      </p:pic>
      <p:pic>
        <p:nvPicPr>
          <p:cNvPr id="28" name="Picture 27"/>
          <p:cNvPicPr>
            <a:picLocks noChangeAspect="1"/>
          </p:cNvPicPr>
          <p:nvPr/>
        </p:nvPicPr>
        <p:blipFill>
          <a:blip r:embed="rId6"/>
          <a:stretch>
            <a:fillRect/>
          </a:stretch>
        </p:blipFill>
        <p:spPr>
          <a:xfrm>
            <a:off x="2556920" y="2761227"/>
            <a:ext cx="349569" cy="222453"/>
          </a:xfrm>
          <a:prstGeom prst="rect">
            <a:avLst/>
          </a:prstGeom>
        </p:spPr>
      </p:pic>
      <p:sp>
        <p:nvSpPr>
          <p:cNvPr id="29" name="TextBox 28"/>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sp>
        <p:nvSpPr>
          <p:cNvPr id="31" name="10-Point Star 30"/>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t>1</a:t>
            </a:r>
            <a:endParaRPr lang="en-US" dirty="0"/>
          </a:p>
        </p:txBody>
      </p:sp>
      <p:sp>
        <p:nvSpPr>
          <p:cNvPr id="5" name="TextBox 4"/>
          <p:cNvSpPr txBox="1"/>
          <p:nvPr/>
        </p:nvSpPr>
        <p:spPr>
          <a:xfrm>
            <a:off x="1841465" y="4061970"/>
            <a:ext cx="2277739" cy="523220"/>
          </a:xfrm>
          <a:prstGeom prst="rect">
            <a:avLst/>
          </a:prstGeom>
          <a:noFill/>
        </p:spPr>
        <p:txBody>
          <a:bodyPr wrap="none" rtlCol="0">
            <a:spAutoFit/>
          </a:bodyPr>
          <a:lstStyle/>
          <a:p>
            <a:r>
              <a:rPr lang="en-US" sz="2800" smtClean="0">
                <a:solidFill>
                  <a:srgbClr val="1D88E5"/>
                </a:solidFill>
              </a:rPr>
              <a:t>Local accuracy</a:t>
            </a:r>
            <a:endParaRPr lang="en-US" sz="2800">
              <a:solidFill>
                <a:srgbClr val="1D88E5"/>
              </a:solidFill>
            </a:endParaRPr>
          </a:p>
        </p:txBody>
      </p:sp>
      <p:pic>
        <p:nvPicPr>
          <p:cNvPr id="32" name="Picture 31"/>
          <p:cNvPicPr>
            <a:picLocks noChangeAspect="1"/>
          </p:cNvPicPr>
          <p:nvPr/>
        </p:nvPicPr>
        <p:blipFill>
          <a:blip r:embed="rId7"/>
          <a:stretch>
            <a:fillRect/>
          </a:stretch>
        </p:blipFill>
        <p:spPr>
          <a:xfrm>
            <a:off x="2821168" y="1955498"/>
            <a:ext cx="520700" cy="254000"/>
          </a:xfrm>
          <a:prstGeom prst="rect">
            <a:avLst/>
          </a:prstGeom>
        </p:spPr>
      </p:pic>
      <p:pic>
        <p:nvPicPr>
          <p:cNvPr id="33" name="Picture 32"/>
          <p:cNvPicPr>
            <a:picLocks noChangeAspect="1"/>
          </p:cNvPicPr>
          <p:nvPr/>
        </p:nvPicPr>
        <p:blipFill>
          <a:blip r:embed="rId7"/>
          <a:stretch>
            <a:fillRect/>
          </a:stretch>
        </p:blipFill>
        <p:spPr>
          <a:xfrm>
            <a:off x="2812459" y="1401661"/>
            <a:ext cx="520700" cy="254000"/>
          </a:xfrm>
          <a:prstGeom prst="rect">
            <a:avLst/>
          </a:prstGeom>
        </p:spPr>
      </p:pic>
      <p:pic>
        <p:nvPicPr>
          <p:cNvPr id="34" name="Picture 33"/>
          <p:cNvPicPr>
            <a:picLocks noChangeAspect="1"/>
          </p:cNvPicPr>
          <p:nvPr/>
        </p:nvPicPr>
        <p:blipFill>
          <a:blip r:embed="rId7"/>
          <a:stretch>
            <a:fillRect/>
          </a:stretch>
        </p:blipFill>
        <p:spPr>
          <a:xfrm>
            <a:off x="2906489" y="2761227"/>
            <a:ext cx="520700" cy="254000"/>
          </a:xfrm>
          <a:prstGeom prst="rect">
            <a:avLst/>
          </a:prstGeom>
        </p:spPr>
      </p:pic>
      <p:pic>
        <p:nvPicPr>
          <p:cNvPr id="7" name="Picture 6"/>
          <p:cNvPicPr>
            <a:picLocks noChangeAspect="1"/>
          </p:cNvPicPr>
          <p:nvPr/>
        </p:nvPicPr>
        <p:blipFill>
          <a:blip r:embed="rId8"/>
          <a:stretch>
            <a:fillRect/>
          </a:stretch>
        </p:blipFill>
        <p:spPr>
          <a:xfrm>
            <a:off x="4881021" y="3640761"/>
            <a:ext cx="3165699" cy="822803"/>
          </a:xfrm>
          <a:prstGeom prst="rect">
            <a:avLst/>
          </a:prstGeom>
        </p:spPr>
      </p:pic>
    </p:spTree>
    <p:extLst>
      <p:ext uri="{BB962C8B-B14F-4D97-AF65-F5344CB8AC3E}">
        <p14:creationId xmlns:p14="http://schemas.microsoft.com/office/powerpoint/2010/main" val="30061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3" name="Straight Connector 42"/>
          <p:cNvCxnSpPr/>
          <p:nvPr/>
        </p:nvCxnSpPr>
        <p:spPr>
          <a:xfrm>
            <a:off x="2131379" y="1508956"/>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pic>
        <p:nvPicPr>
          <p:cNvPr id="10" name="Picture 9"/>
          <p:cNvPicPr>
            <a:picLocks noChangeAspect="1"/>
          </p:cNvPicPr>
          <p:nvPr/>
        </p:nvPicPr>
        <p:blipFill>
          <a:blip r:embed="rId5"/>
          <a:stretch>
            <a:fillRect/>
          </a:stretch>
        </p:blipFill>
        <p:spPr>
          <a:xfrm>
            <a:off x="2567396" y="1440805"/>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t>1</a:t>
            </a:r>
            <a:endParaRPr lang="en-US" dirty="0"/>
          </a:p>
        </p:txBody>
      </p:sp>
      <p:sp>
        <p:nvSpPr>
          <p:cNvPr id="15" name="TextBox 14"/>
          <p:cNvSpPr txBox="1"/>
          <p:nvPr/>
        </p:nvSpPr>
        <p:spPr>
          <a:xfrm>
            <a:off x="1841465" y="4061970"/>
            <a:ext cx="2277739" cy="523220"/>
          </a:xfrm>
          <a:prstGeom prst="rect">
            <a:avLst/>
          </a:prstGeom>
          <a:noFill/>
        </p:spPr>
        <p:txBody>
          <a:bodyPr wrap="none" rtlCol="0">
            <a:spAutoFit/>
          </a:bodyPr>
          <a:lstStyle/>
          <a:p>
            <a:r>
              <a:rPr lang="en-US" sz="2800" smtClean="0">
                <a:solidFill>
                  <a:srgbClr val="1D88E5"/>
                </a:solidFill>
              </a:rPr>
              <a:t>Local accuracy</a:t>
            </a:r>
            <a:endParaRPr lang="en-US" sz="2800">
              <a:solidFill>
                <a:srgbClr val="1D88E5"/>
              </a:solidFill>
            </a:endParaRPr>
          </a:p>
        </p:txBody>
      </p:sp>
      <p:pic>
        <p:nvPicPr>
          <p:cNvPr id="16" name="Picture 15"/>
          <p:cNvPicPr>
            <a:picLocks noChangeAspect="1"/>
          </p:cNvPicPr>
          <p:nvPr/>
        </p:nvPicPr>
        <p:blipFill>
          <a:blip r:embed="rId6"/>
          <a:stretch>
            <a:fillRect/>
          </a:stretch>
        </p:blipFill>
        <p:spPr>
          <a:xfrm>
            <a:off x="4428564" y="2301253"/>
            <a:ext cx="168004" cy="302408"/>
          </a:xfrm>
          <a:prstGeom prst="rect">
            <a:avLst/>
          </a:prstGeom>
        </p:spPr>
      </p:pic>
      <p:pic>
        <p:nvPicPr>
          <p:cNvPr id="2" name="Picture 1"/>
          <p:cNvPicPr>
            <a:picLocks noChangeAspect="1"/>
          </p:cNvPicPr>
          <p:nvPr/>
        </p:nvPicPr>
        <p:blipFill>
          <a:blip r:embed="rId7"/>
          <a:stretch>
            <a:fillRect/>
          </a:stretch>
        </p:blipFill>
        <p:spPr>
          <a:xfrm>
            <a:off x="6972132" y="2309962"/>
            <a:ext cx="591339" cy="335625"/>
          </a:xfrm>
          <a:prstGeom prst="rect">
            <a:avLst/>
          </a:prstGeom>
        </p:spPr>
      </p:pic>
      <p:pic>
        <p:nvPicPr>
          <p:cNvPr id="20" name="Picture 19"/>
          <p:cNvPicPr>
            <a:picLocks noChangeAspect="1"/>
          </p:cNvPicPr>
          <p:nvPr/>
        </p:nvPicPr>
        <p:blipFill>
          <a:blip r:embed="rId8"/>
          <a:stretch>
            <a:fillRect/>
          </a:stretch>
        </p:blipFill>
        <p:spPr>
          <a:xfrm>
            <a:off x="4816928" y="3725963"/>
            <a:ext cx="3233025" cy="859227"/>
          </a:xfrm>
          <a:prstGeom prst="rect">
            <a:avLst/>
          </a:prstGeom>
        </p:spPr>
      </p:pic>
    </p:spTree>
    <p:extLst>
      <p:ext uri="{BB962C8B-B14F-4D97-AF65-F5344CB8AC3E}">
        <p14:creationId xmlns:p14="http://schemas.microsoft.com/office/powerpoint/2010/main" val="16695549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t>1</a:t>
            </a:r>
            <a:endParaRPr lang="en-US" dirty="0"/>
          </a:p>
        </p:txBody>
      </p:sp>
      <p:sp>
        <p:nvSpPr>
          <p:cNvPr id="15" name="TextBox 14"/>
          <p:cNvSpPr txBox="1"/>
          <p:nvPr/>
        </p:nvSpPr>
        <p:spPr>
          <a:xfrm>
            <a:off x="1841465" y="4061970"/>
            <a:ext cx="2277739" cy="523220"/>
          </a:xfrm>
          <a:prstGeom prst="rect">
            <a:avLst/>
          </a:prstGeom>
          <a:noFill/>
        </p:spPr>
        <p:txBody>
          <a:bodyPr wrap="none" rtlCol="0">
            <a:spAutoFit/>
          </a:bodyPr>
          <a:lstStyle/>
          <a:p>
            <a:r>
              <a:rPr lang="en-US" sz="2800" smtClean="0">
                <a:solidFill>
                  <a:srgbClr val="1D88E5"/>
                </a:solidFill>
              </a:rPr>
              <a:t>Local accuracy</a:t>
            </a:r>
            <a:endParaRPr lang="en-US" sz="2800">
              <a:solidFill>
                <a:srgbClr val="1D88E5"/>
              </a:solidFill>
            </a:endParaRPr>
          </a:p>
        </p:txBody>
      </p:sp>
      <p:pic>
        <p:nvPicPr>
          <p:cNvPr id="16" name="Picture 15"/>
          <p:cNvPicPr>
            <a:picLocks noChangeAspect="1"/>
          </p:cNvPicPr>
          <p:nvPr/>
        </p:nvPicPr>
        <p:blipFill>
          <a:blip r:embed="rId3"/>
          <a:stretch>
            <a:fillRect/>
          </a:stretch>
        </p:blipFill>
        <p:spPr>
          <a:xfrm>
            <a:off x="4428564" y="2301253"/>
            <a:ext cx="168004" cy="302408"/>
          </a:xfrm>
          <a:prstGeom prst="rect">
            <a:avLst/>
          </a:prstGeom>
        </p:spPr>
      </p:pic>
      <p:pic>
        <p:nvPicPr>
          <p:cNvPr id="19" name="Picture 18"/>
          <p:cNvPicPr>
            <a:picLocks noChangeAspect="1"/>
          </p:cNvPicPr>
          <p:nvPr/>
        </p:nvPicPr>
        <p:blipFill>
          <a:blip r:embed="rId4"/>
          <a:stretch>
            <a:fillRect/>
          </a:stretch>
        </p:blipFill>
        <p:spPr>
          <a:xfrm>
            <a:off x="6980840" y="2288517"/>
            <a:ext cx="573921" cy="360750"/>
          </a:xfrm>
          <a:prstGeom prst="rect">
            <a:avLst/>
          </a:prstGeom>
        </p:spPr>
      </p:pic>
      <p:pic>
        <p:nvPicPr>
          <p:cNvPr id="21" name="Picture 20"/>
          <p:cNvPicPr>
            <a:picLocks noChangeAspect="1"/>
          </p:cNvPicPr>
          <p:nvPr/>
        </p:nvPicPr>
        <p:blipFill>
          <a:blip r:embed="rId5"/>
          <a:stretch>
            <a:fillRect/>
          </a:stretch>
        </p:blipFill>
        <p:spPr>
          <a:xfrm>
            <a:off x="4816928" y="3725963"/>
            <a:ext cx="3233025" cy="859227"/>
          </a:xfrm>
          <a:prstGeom prst="rect">
            <a:avLst/>
          </a:prstGeom>
        </p:spPr>
      </p:pic>
    </p:spTree>
    <p:extLst>
      <p:ext uri="{BB962C8B-B14F-4D97-AF65-F5344CB8AC3E}">
        <p14:creationId xmlns:p14="http://schemas.microsoft.com/office/powerpoint/2010/main" val="7266859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348850" y="2745988"/>
            <a:ext cx="1812104" cy="129175"/>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3" name="Straight Connector 42"/>
          <p:cNvCxnSpPr/>
          <p:nvPr/>
        </p:nvCxnSpPr>
        <p:spPr>
          <a:xfrm>
            <a:off x="2131379" y="1508956"/>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pic>
        <p:nvPicPr>
          <p:cNvPr id="10" name="Picture 9"/>
          <p:cNvPicPr>
            <a:picLocks noChangeAspect="1"/>
          </p:cNvPicPr>
          <p:nvPr/>
        </p:nvPicPr>
        <p:blipFill>
          <a:blip r:embed="rId5"/>
          <a:stretch>
            <a:fillRect/>
          </a:stretch>
        </p:blipFill>
        <p:spPr>
          <a:xfrm>
            <a:off x="2567396" y="1440805"/>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endParaRPr lang="en-US" dirty="0"/>
          </a:p>
        </p:txBody>
      </p:sp>
      <p:sp>
        <p:nvSpPr>
          <p:cNvPr id="15" name="TextBox 14"/>
          <p:cNvSpPr txBox="1"/>
          <p:nvPr/>
        </p:nvSpPr>
        <p:spPr>
          <a:xfrm>
            <a:off x="1841465" y="4061970"/>
            <a:ext cx="1911549" cy="523220"/>
          </a:xfrm>
          <a:prstGeom prst="rect">
            <a:avLst/>
          </a:prstGeom>
          <a:noFill/>
        </p:spPr>
        <p:txBody>
          <a:bodyPr wrap="none" rtlCol="0">
            <a:spAutoFit/>
          </a:bodyPr>
          <a:lstStyle/>
          <a:p>
            <a:r>
              <a:rPr lang="en-US" sz="2800" dirty="0" smtClean="0">
                <a:solidFill>
                  <a:srgbClr val="1D88E5"/>
                </a:solidFill>
              </a:rPr>
              <a:t>Consistency</a:t>
            </a:r>
            <a:endParaRPr lang="en-US" sz="2800" dirty="0">
              <a:solidFill>
                <a:srgbClr val="1D88E5"/>
              </a:solidFill>
            </a:endParaRPr>
          </a:p>
        </p:txBody>
      </p:sp>
      <p:pic>
        <p:nvPicPr>
          <p:cNvPr id="16" name="Picture 15"/>
          <p:cNvPicPr>
            <a:picLocks noChangeAspect="1"/>
          </p:cNvPicPr>
          <p:nvPr/>
        </p:nvPicPr>
        <p:blipFill>
          <a:blip r:embed="rId6"/>
          <a:stretch>
            <a:fillRect/>
          </a:stretch>
        </p:blipFill>
        <p:spPr>
          <a:xfrm>
            <a:off x="4428564" y="2301253"/>
            <a:ext cx="168004" cy="302408"/>
          </a:xfrm>
          <a:prstGeom prst="rect">
            <a:avLst/>
          </a:prstGeom>
        </p:spPr>
      </p:pic>
      <p:pic>
        <p:nvPicPr>
          <p:cNvPr id="2" name="Picture 1"/>
          <p:cNvPicPr>
            <a:picLocks noChangeAspect="1"/>
          </p:cNvPicPr>
          <p:nvPr/>
        </p:nvPicPr>
        <p:blipFill>
          <a:blip r:embed="rId7"/>
          <a:stretch>
            <a:fillRect/>
          </a:stretch>
        </p:blipFill>
        <p:spPr>
          <a:xfrm>
            <a:off x="6972132" y="2309962"/>
            <a:ext cx="591339" cy="335625"/>
          </a:xfrm>
          <a:prstGeom prst="rect">
            <a:avLst/>
          </a:prstGeom>
        </p:spPr>
      </p:pic>
    </p:spTree>
    <p:extLst>
      <p:ext uri="{BB962C8B-B14F-4D97-AF65-F5344CB8AC3E}">
        <p14:creationId xmlns:p14="http://schemas.microsoft.com/office/powerpoint/2010/main" val="69313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6348850" y="2745988"/>
            <a:ext cx="1812104" cy="129175"/>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endParaRPr lang="en-US" dirty="0"/>
          </a:p>
        </p:txBody>
      </p:sp>
      <p:sp>
        <p:nvSpPr>
          <p:cNvPr id="15" name="TextBox 14"/>
          <p:cNvSpPr txBox="1"/>
          <p:nvPr/>
        </p:nvSpPr>
        <p:spPr>
          <a:xfrm>
            <a:off x="1841465" y="4061970"/>
            <a:ext cx="1911549" cy="523220"/>
          </a:xfrm>
          <a:prstGeom prst="rect">
            <a:avLst/>
          </a:prstGeom>
          <a:noFill/>
        </p:spPr>
        <p:txBody>
          <a:bodyPr wrap="none" rtlCol="0">
            <a:spAutoFit/>
          </a:bodyPr>
          <a:lstStyle/>
          <a:p>
            <a:r>
              <a:rPr lang="en-US" sz="2800" dirty="0" smtClean="0">
                <a:solidFill>
                  <a:srgbClr val="1D88E5"/>
                </a:solidFill>
              </a:rPr>
              <a:t>Consistency</a:t>
            </a:r>
            <a:endParaRPr lang="en-US" sz="2800" dirty="0">
              <a:solidFill>
                <a:srgbClr val="1D88E5"/>
              </a:solidFill>
            </a:endParaRPr>
          </a:p>
        </p:txBody>
      </p:sp>
      <p:pic>
        <p:nvPicPr>
          <p:cNvPr id="16" name="Picture 15"/>
          <p:cNvPicPr>
            <a:picLocks noChangeAspect="1"/>
          </p:cNvPicPr>
          <p:nvPr/>
        </p:nvPicPr>
        <p:blipFill>
          <a:blip r:embed="rId5"/>
          <a:stretch>
            <a:fillRect/>
          </a:stretch>
        </p:blipFill>
        <p:spPr>
          <a:xfrm>
            <a:off x="4428564" y="2301253"/>
            <a:ext cx="168004" cy="302408"/>
          </a:xfrm>
          <a:prstGeom prst="rect">
            <a:avLst/>
          </a:prstGeom>
        </p:spPr>
      </p:pic>
      <p:pic>
        <p:nvPicPr>
          <p:cNvPr id="2" name="Picture 1"/>
          <p:cNvPicPr>
            <a:picLocks noChangeAspect="1"/>
          </p:cNvPicPr>
          <p:nvPr/>
        </p:nvPicPr>
        <p:blipFill>
          <a:blip r:embed="rId6"/>
          <a:stretch>
            <a:fillRect/>
          </a:stretch>
        </p:blipFill>
        <p:spPr>
          <a:xfrm>
            <a:off x="6972132" y="2309962"/>
            <a:ext cx="591339" cy="335625"/>
          </a:xfrm>
          <a:prstGeom prst="rect">
            <a:avLst/>
          </a:prstGeom>
        </p:spPr>
      </p:pic>
    </p:spTree>
    <p:extLst>
      <p:ext uri="{BB962C8B-B14F-4D97-AF65-F5344CB8AC3E}">
        <p14:creationId xmlns:p14="http://schemas.microsoft.com/office/powerpoint/2010/main" val="18657783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6348850" y="2309962"/>
            <a:ext cx="1812104" cy="56520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3" name="Straight Connector 42"/>
          <p:cNvCxnSpPr/>
          <p:nvPr/>
        </p:nvCxnSpPr>
        <p:spPr>
          <a:xfrm>
            <a:off x="2131379" y="1508956"/>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pic>
        <p:nvPicPr>
          <p:cNvPr id="10" name="Picture 9"/>
          <p:cNvPicPr>
            <a:picLocks noChangeAspect="1"/>
          </p:cNvPicPr>
          <p:nvPr/>
        </p:nvPicPr>
        <p:blipFill>
          <a:blip r:embed="rId5"/>
          <a:stretch>
            <a:fillRect/>
          </a:stretch>
        </p:blipFill>
        <p:spPr>
          <a:xfrm>
            <a:off x="2567396" y="1440805"/>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endParaRPr lang="en-US" dirty="0"/>
          </a:p>
        </p:txBody>
      </p:sp>
      <p:sp>
        <p:nvSpPr>
          <p:cNvPr id="15" name="TextBox 14"/>
          <p:cNvSpPr txBox="1"/>
          <p:nvPr/>
        </p:nvSpPr>
        <p:spPr>
          <a:xfrm>
            <a:off x="1841465" y="4061970"/>
            <a:ext cx="1911549" cy="523220"/>
          </a:xfrm>
          <a:prstGeom prst="rect">
            <a:avLst/>
          </a:prstGeom>
          <a:noFill/>
        </p:spPr>
        <p:txBody>
          <a:bodyPr wrap="none" rtlCol="0">
            <a:spAutoFit/>
          </a:bodyPr>
          <a:lstStyle/>
          <a:p>
            <a:r>
              <a:rPr lang="en-US" sz="2800" dirty="0" smtClean="0">
                <a:solidFill>
                  <a:srgbClr val="1D88E5"/>
                </a:solidFill>
              </a:rPr>
              <a:t>Consistency</a:t>
            </a:r>
            <a:endParaRPr lang="en-US" sz="2800" dirty="0">
              <a:solidFill>
                <a:srgbClr val="1D88E5"/>
              </a:solidFill>
            </a:endParaRPr>
          </a:p>
        </p:txBody>
      </p:sp>
      <p:pic>
        <p:nvPicPr>
          <p:cNvPr id="5" name="Picture 4"/>
          <p:cNvPicPr>
            <a:picLocks noChangeAspect="1"/>
          </p:cNvPicPr>
          <p:nvPr/>
        </p:nvPicPr>
        <p:blipFill>
          <a:blip r:embed="rId6"/>
          <a:stretch>
            <a:fillRect/>
          </a:stretch>
        </p:blipFill>
        <p:spPr>
          <a:xfrm>
            <a:off x="4431977" y="2275126"/>
            <a:ext cx="241385" cy="321846"/>
          </a:xfrm>
          <a:prstGeom prst="rect">
            <a:avLst/>
          </a:prstGeom>
        </p:spPr>
      </p:pic>
      <p:pic>
        <p:nvPicPr>
          <p:cNvPr id="6" name="Picture 5"/>
          <p:cNvPicPr>
            <a:picLocks noChangeAspect="1"/>
          </p:cNvPicPr>
          <p:nvPr/>
        </p:nvPicPr>
        <p:blipFill>
          <a:blip r:embed="rId7"/>
          <a:stretch>
            <a:fillRect/>
          </a:stretch>
        </p:blipFill>
        <p:spPr>
          <a:xfrm>
            <a:off x="6963423" y="2296349"/>
            <a:ext cx="682602" cy="349238"/>
          </a:xfrm>
          <a:prstGeom prst="rect">
            <a:avLst/>
          </a:prstGeom>
        </p:spPr>
      </p:pic>
    </p:spTree>
    <p:extLst>
      <p:ext uri="{BB962C8B-B14F-4D97-AF65-F5344CB8AC3E}">
        <p14:creationId xmlns:p14="http://schemas.microsoft.com/office/powerpoint/2010/main" val="2137025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6348850" y="2309962"/>
            <a:ext cx="1812104" cy="56520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endParaRPr lang="en-US" dirty="0"/>
          </a:p>
        </p:txBody>
      </p:sp>
      <p:sp>
        <p:nvSpPr>
          <p:cNvPr id="15" name="TextBox 14"/>
          <p:cNvSpPr txBox="1"/>
          <p:nvPr/>
        </p:nvSpPr>
        <p:spPr>
          <a:xfrm>
            <a:off x="1841465" y="4061970"/>
            <a:ext cx="1911549" cy="523220"/>
          </a:xfrm>
          <a:prstGeom prst="rect">
            <a:avLst/>
          </a:prstGeom>
          <a:noFill/>
        </p:spPr>
        <p:txBody>
          <a:bodyPr wrap="none" rtlCol="0">
            <a:spAutoFit/>
          </a:bodyPr>
          <a:lstStyle/>
          <a:p>
            <a:r>
              <a:rPr lang="en-US" sz="2800" dirty="0" smtClean="0">
                <a:solidFill>
                  <a:srgbClr val="1D88E5"/>
                </a:solidFill>
              </a:rPr>
              <a:t>Consistency</a:t>
            </a:r>
            <a:endParaRPr lang="en-US" sz="2800" dirty="0">
              <a:solidFill>
                <a:srgbClr val="1D88E5"/>
              </a:solidFill>
            </a:endParaRPr>
          </a:p>
        </p:txBody>
      </p:sp>
      <p:pic>
        <p:nvPicPr>
          <p:cNvPr id="5" name="Picture 4"/>
          <p:cNvPicPr>
            <a:picLocks noChangeAspect="1"/>
          </p:cNvPicPr>
          <p:nvPr/>
        </p:nvPicPr>
        <p:blipFill>
          <a:blip r:embed="rId5"/>
          <a:stretch>
            <a:fillRect/>
          </a:stretch>
        </p:blipFill>
        <p:spPr>
          <a:xfrm>
            <a:off x="4431977" y="2275126"/>
            <a:ext cx="241385" cy="321846"/>
          </a:xfrm>
          <a:prstGeom prst="rect">
            <a:avLst/>
          </a:prstGeom>
        </p:spPr>
      </p:pic>
      <p:pic>
        <p:nvPicPr>
          <p:cNvPr id="21" name="Picture 20"/>
          <p:cNvPicPr>
            <a:picLocks noChangeAspect="1"/>
          </p:cNvPicPr>
          <p:nvPr/>
        </p:nvPicPr>
        <p:blipFill>
          <a:blip r:embed="rId6"/>
          <a:stretch>
            <a:fillRect/>
          </a:stretch>
        </p:blipFill>
        <p:spPr>
          <a:xfrm>
            <a:off x="6963423" y="2296349"/>
            <a:ext cx="682602" cy="349238"/>
          </a:xfrm>
          <a:prstGeom prst="rect">
            <a:avLst/>
          </a:prstGeom>
        </p:spPr>
      </p:pic>
    </p:spTree>
    <p:extLst>
      <p:ext uri="{BB962C8B-B14F-4D97-AF65-F5344CB8AC3E}">
        <p14:creationId xmlns:p14="http://schemas.microsoft.com/office/powerpoint/2010/main" val="2564957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endParaRP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smtClean="0"/>
          </a:p>
        </p:txBody>
      </p:sp>
      <p:cxnSp>
        <p:nvCxnSpPr>
          <p:cNvPr id="43" name="Straight Connector 42"/>
          <p:cNvCxnSpPr/>
          <p:nvPr/>
        </p:nvCxnSpPr>
        <p:spPr>
          <a:xfrm>
            <a:off x="2131379" y="1508956"/>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pic>
        <p:nvPicPr>
          <p:cNvPr id="10" name="Picture 9"/>
          <p:cNvPicPr>
            <a:picLocks noChangeAspect="1"/>
          </p:cNvPicPr>
          <p:nvPr/>
        </p:nvPicPr>
        <p:blipFill>
          <a:blip r:embed="rId5"/>
          <a:stretch>
            <a:fillRect/>
          </a:stretch>
        </p:blipFill>
        <p:spPr>
          <a:xfrm>
            <a:off x="2567396" y="1440805"/>
            <a:ext cx="241300" cy="165100"/>
          </a:xfrm>
          <a:prstGeom prst="rect">
            <a:avLst/>
          </a:prstGeom>
        </p:spPr>
      </p:pic>
      <p:sp>
        <p:nvSpPr>
          <p:cNvPr id="14" name="10-Point Star 13"/>
          <p:cNvSpPr/>
          <p:nvPr/>
        </p:nvSpPr>
        <p:spPr>
          <a:xfrm>
            <a:off x="812074" y="3918134"/>
            <a:ext cx="811530" cy="81153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endParaRPr lang="en-US" dirty="0"/>
          </a:p>
        </p:txBody>
      </p:sp>
      <p:sp>
        <p:nvSpPr>
          <p:cNvPr id="15" name="TextBox 14"/>
          <p:cNvSpPr txBox="1"/>
          <p:nvPr/>
        </p:nvSpPr>
        <p:spPr>
          <a:xfrm>
            <a:off x="1841465" y="4061970"/>
            <a:ext cx="1911549" cy="523220"/>
          </a:xfrm>
          <a:prstGeom prst="rect">
            <a:avLst/>
          </a:prstGeom>
          <a:noFill/>
        </p:spPr>
        <p:txBody>
          <a:bodyPr wrap="none" rtlCol="0">
            <a:spAutoFit/>
          </a:bodyPr>
          <a:lstStyle/>
          <a:p>
            <a:r>
              <a:rPr lang="en-US" sz="2800" dirty="0" smtClean="0">
                <a:solidFill>
                  <a:srgbClr val="1D88E5"/>
                </a:solidFill>
              </a:rPr>
              <a:t>Consistency</a:t>
            </a:r>
            <a:endParaRPr lang="en-US" sz="2800" dirty="0">
              <a:solidFill>
                <a:srgbClr val="1D88E5"/>
              </a:solidFill>
            </a:endParaRPr>
          </a:p>
        </p:txBody>
      </p:sp>
      <p:pic>
        <p:nvPicPr>
          <p:cNvPr id="5" name="Picture 4"/>
          <p:cNvPicPr>
            <a:picLocks noChangeAspect="1"/>
          </p:cNvPicPr>
          <p:nvPr/>
        </p:nvPicPr>
        <p:blipFill>
          <a:blip r:embed="rId6"/>
          <a:stretch>
            <a:fillRect/>
          </a:stretch>
        </p:blipFill>
        <p:spPr>
          <a:xfrm>
            <a:off x="4431977" y="2275126"/>
            <a:ext cx="241385" cy="321846"/>
          </a:xfrm>
          <a:prstGeom prst="rect">
            <a:avLst/>
          </a:prstGeom>
        </p:spPr>
      </p:pic>
      <p:pic>
        <p:nvPicPr>
          <p:cNvPr id="22" name="Picture 21"/>
          <p:cNvPicPr>
            <a:picLocks noChangeAspect="1"/>
          </p:cNvPicPr>
          <p:nvPr/>
        </p:nvPicPr>
        <p:blipFill>
          <a:blip r:embed="rId7"/>
          <a:stretch>
            <a:fillRect/>
          </a:stretch>
        </p:blipFill>
        <p:spPr>
          <a:xfrm>
            <a:off x="6963423" y="2296349"/>
            <a:ext cx="682602" cy="349238"/>
          </a:xfrm>
          <a:prstGeom prst="rect">
            <a:avLst/>
          </a:prstGeom>
        </p:spPr>
      </p:pic>
      <p:pic>
        <p:nvPicPr>
          <p:cNvPr id="11" name="Picture 10"/>
          <p:cNvPicPr>
            <a:picLocks noChangeAspect="1"/>
          </p:cNvPicPr>
          <p:nvPr/>
        </p:nvPicPr>
        <p:blipFill>
          <a:blip r:embed="rId8"/>
          <a:stretch>
            <a:fillRect/>
          </a:stretch>
        </p:blipFill>
        <p:spPr>
          <a:xfrm>
            <a:off x="5028205" y="3918134"/>
            <a:ext cx="2617820" cy="346940"/>
          </a:xfrm>
          <a:prstGeom prst="rect">
            <a:avLst/>
          </a:prstGeom>
        </p:spPr>
      </p:pic>
    </p:spTree>
    <p:extLst>
      <p:ext uri="{BB962C8B-B14F-4D97-AF65-F5344CB8AC3E}">
        <p14:creationId xmlns:p14="http://schemas.microsoft.com/office/powerpoint/2010/main" val="1239572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551733" y="1204908"/>
            <a:ext cx="2294333" cy="581747"/>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LIME</a:t>
            </a:r>
            <a:endParaRPr lang="en-US" sz="2100" dirty="0" smtClean="0">
              <a:solidFill>
                <a:schemeClr val="bg1"/>
              </a:solidFill>
            </a:endParaRPr>
          </a:p>
        </p:txBody>
      </p:sp>
      <p:sp>
        <p:nvSpPr>
          <p:cNvPr id="45" name="Rectangle 44"/>
          <p:cNvSpPr/>
          <p:nvPr/>
        </p:nvSpPr>
        <p:spPr>
          <a:xfrm>
            <a:off x="551734" y="2429132"/>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a:t>
            </a:r>
            <a:r>
              <a:rPr lang="en-US" sz="2100" dirty="0" smtClean="0">
                <a:solidFill>
                  <a:schemeClr val="bg1"/>
                </a:solidFill>
              </a:rPr>
              <a:t>reg. values</a:t>
            </a:r>
          </a:p>
        </p:txBody>
      </p:sp>
      <p:sp>
        <p:nvSpPr>
          <p:cNvPr id="46" name="Rectangle 45"/>
          <p:cNvSpPr/>
          <p:nvPr/>
        </p:nvSpPr>
        <p:spPr>
          <a:xfrm>
            <a:off x="551733"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QII</a:t>
            </a:r>
            <a:endParaRPr lang="en-US" sz="2100" dirty="0" smtClean="0">
              <a:solidFill>
                <a:schemeClr val="bg1"/>
              </a:solidFill>
            </a:endParaRPr>
          </a:p>
        </p:txBody>
      </p:sp>
      <p:sp>
        <p:nvSpPr>
          <p:cNvPr id="48" name="Rectangle 47"/>
          <p:cNvSpPr/>
          <p:nvPr/>
        </p:nvSpPr>
        <p:spPr>
          <a:xfrm>
            <a:off x="6261133" y="3652913"/>
            <a:ext cx="2296060" cy="5779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Path expectations</a:t>
            </a:r>
            <a:endParaRPr lang="en-US" sz="1013" dirty="0">
              <a:solidFill>
                <a:schemeClr val="bg1"/>
              </a:solidFill>
            </a:endParaRPr>
          </a:p>
        </p:txBody>
      </p:sp>
      <p:sp>
        <p:nvSpPr>
          <p:cNvPr id="49" name="Rectangle 48"/>
          <p:cNvSpPr/>
          <p:nvPr/>
        </p:nvSpPr>
        <p:spPr>
          <a:xfrm>
            <a:off x="6261133" y="1202974"/>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DeepLIFT</a:t>
            </a:r>
            <a:endParaRPr lang="en-US" sz="2100" dirty="0" smtClean="0">
              <a:solidFill>
                <a:schemeClr val="bg1"/>
              </a:solidFill>
            </a:endParaRPr>
          </a:p>
        </p:txBody>
      </p:sp>
      <p:sp>
        <p:nvSpPr>
          <p:cNvPr id="50" name="Rectangle 49"/>
          <p:cNvSpPr/>
          <p:nvPr/>
        </p:nvSpPr>
        <p:spPr>
          <a:xfrm>
            <a:off x="6262860" y="2430692"/>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Relevance prop.</a:t>
            </a:r>
          </a:p>
        </p:txBody>
      </p:sp>
      <p:sp>
        <p:nvSpPr>
          <p:cNvPr id="47" name="Rectangle 46"/>
          <p:cNvSpPr/>
          <p:nvPr/>
        </p:nvSpPr>
        <p:spPr>
          <a:xfrm>
            <a:off x="3406001"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Shapley sampling</a:t>
            </a:r>
          </a:p>
        </p:txBody>
      </p:sp>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 name="L-Shape 1"/>
          <p:cNvSpPr/>
          <p:nvPr/>
        </p:nvSpPr>
        <p:spPr>
          <a:xfrm>
            <a:off x="348338" y="2185849"/>
            <a:ext cx="5564777" cy="2316480"/>
          </a:xfrm>
          <a:prstGeom prst="corner">
            <a:avLst>
              <a:gd name="adj1" fmla="val 48120"/>
              <a:gd name="adj2" fmla="val 118710"/>
            </a:avLst>
          </a:prstGeom>
          <a:noFill/>
          <a:ln w="50800">
            <a:solidFill>
              <a:srgbClr val="7C5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Shape 12"/>
          <p:cNvSpPr/>
          <p:nvPr/>
        </p:nvSpPr>
        <p:spPr>
          <a:xfrm rot="10800000">
            <a:off x="348336" y="931814"/>
            <a:ext cx="8438612" cy="3553096"/>
          </a:xfrm>
          <a:prstGeom prst="corner">
            <a:avLst>
              <a:gd name="adj1" fmla="val 30963"/>
              <a:gd name="adj2" fmla="val 77534"/>
            </a:avLst>
          </a:prstGeom>
          <a:noFill/>
          <a:ln w="50800">
            <a:solidFill>
              <a:srgbClr val="FF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329530"/>
            <a:ext cx="9144000" cy="523220"/>
          </a:xfrm>
          <a:prstGeom prst="rect">
            <a:avLst/>
          </a:prstGeom>
          <a:noFill/>
        </p:spPr>
        <p:txBody>
          <a:bodyPr wrap="square" rtlCol="0">
            <a:spAutoFit/>
          </a:bodyPr>
          <a:lstStyle/>
          <a:p>
            <a:pPr algn="ctr"/>
            <a:r>
              <a:rPr lang="en-US" sz="2800" dirty="0">
                <a:solidFill>
                  <a:srgbClr val="1D88E5"/>
                </a:solidFill>
                <a:latin typeface="+mj-lt"/>
              </a:rPr>
              <a:t>Additive feature attribution methods</a:t>
            </a:r>
            <a:endParaRPr lang="en-US" sz="2400" dirty="0">
              <a:latin typeface="+mj-lt"/>
            </a:endParaRPr>
          </a:p>
        </p:txBody>
      </p:sp>
    </p:spTree>
    <p:extLst>
      <p:ext uri="{BB962C8B-B14F-4D97-AF65-F5344CB8AC3E}">
        <p14:creationId xmlns:p14="http://schemas.microsoft.com/office/powerpoint/2010/main" val="167177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Callout 20"/>
          <p:cNvSpPr/>
          <p:nvPr/>
        </p:nvSpPr>
        <p:spPr>
          <a:xfrm>
            <a:off x="6015403" y="2880963"/>
            <a:ext cx="1327560" cy="941755"/>
          </a:xfrm>
          <a:prstGeom prst="wedgeEllipseCallout">
            <a:avLst>
              <a:gd name="adj1" fmla="val 48906"/>
              <a:gd name="adj2" fmla="val 5400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276427" y="2020225"/>
            <a:ext cx="1359354" cy="676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model</a:t>
            </a:r>
          </a:p>
        </p:txBody>
      </p:sp>
      <p:sp>
        <p:nvSpPr>
          <p:cNvPr id="5" name="Rectangle 4"/>
          <p:cNvSpPr/>
          <p:nvPr/>
        </p:nvSpPr>
        <p:spPr>
          <a:xfrm>
            <a:off x="6175423" y="2020225"/>
            <a:ext cx="1478182" cy="67634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rPr>
              <a:t>55%</a:t>
            </a:r>
            <a:endParaRPr lang="en-US" sz="1800" dirty="0">
              <a:solidFill>
                <a:schemeClr val="tx1"/>
              </a:solidFill>
            </a:endParaRPr>
          </a:p>
        </p:txBody>
      </p:sp>
      <p:cxnSp>
        <p:nvCxnSpPr>
          <p:cNvPr id="6" name="Straight Connector 5"/>
          <p:cNvCxnSpPr/>
          <p:nvPr/>
        </p:nvCxnSpPr>
        <p:spPr>
          <a:xfrm>
            <a:off x="5635781" y="2358397"/>
            <a:ext cx="539642"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1"/>
          </p:cNvCxnSpPr>
          <p:nvPr/>
        </p:nvCxnSpPr>
        <p:spPr>
          <a:xfrm>
            <a:off x="3218689" y="2358397"/>
            <a:ext cx="1057739"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a:stretch>
            <a:fillRect/>
          </a:stretch>
        </p:blipFill>
        <p:spPr>
          <a:xfrm flipH="1">
            <a:off x="7367971" y="3434011"/>
            <a:ext cx="1128462" cy="1437101"/>
          </a:xfrm>
          <a:prstGeom prst="rect">
            <a:avLst/>
          </a:prstGeom>
        </p:spPr>
      </p:pic>
      <p:sp>
        <p:nvSpPr>
          <p:cNvPr id="13" name="TextBox 12"/>
          <p:cNvSpPr txBox="1"/>
          <p:nvPr/>
        </p:nvSpPr>
        <p:spPr>
          <a:xfrm>
            <a:off x="5947250" y="1385887"/>
            <a:ext cx="1934528" cy="553998"/>
          </a:xfrm>
          <a:prstGeom prst="rect">
            <a:avLst/>
          </a:prstGeom>
          <a:noFill/>
        </p:spPr>
        <p:txBody>
          <a:bodyPr wrap="square" rtlCol="0">
            <a:spAutoFit/>
          </a:bodyPr>
          <a:lstStyle/>
          <a:p>
            <a:pPr algn="ctr"/>
            <a:r>
              <a:rPr lang="en-US" sz="1500" dirty="0">
                <a:solidFill>
                  <a:schemeClr val="tx1">
                    <a:lumMod val="65000"/>
                    <a:lumOff val="35000"/>
                  </a:schemeClr>
                </a:solidFill>
              </a:rPr>
              <a:t>chance </a:t>
            </a:r>
            <a:r>
              <a:rPr lang="en-US" sz="1500" dirty="0" smtClean="0">
                <a:solidFill>
                  <a:schemeClr val="tx1">
                    <a:lumMod val="65000"/>
                    <a:lumOff val="35000"/>
                  </a:schemeClr>
                </a:solidFill>
              </a:rPr>
              <a:t>John will have repayment problems</a:t>
            </a:r>
            <a:endParaRPr lang="en-US" sz="1500" dirty="0">
              <a:solidFill>
                <a:schemeClr val="tx1">
                  <a:lumMod val="65000"/>
                  <a:lumOff val="35000"/>
                </a:schemeClr>
              </a:solidFill>
            </a:endParaRPr>
          </a:p>
        </p:txBody>
      </p:sp>
      <p:sp>
        <p:nvSpPr>
          <p:cNvPr id="14" name="TextBox 13"/>
          <p:cNvSpPr txBox="1"/>
          <p:nvPr/>
        </p:nvSpPr>
        <p:spPr>
          <a:xfrm>
            <a:off x="1170980" y="3157269"/>
            <a:ext cx="2292807" cy="369332"/>
          </a:xfrm>
          <a:prstGeom prst="rect">
            <a:avLst/>
          </a:prstGeom>
          <a:noFill/>
        </p:spPr>
        <p:txBody>
          <a:bodyPr wrap="none" rtlCol="0">
            <a:spAutoFit/>
          </a:bodyPr>
          <a:lstStyle/>
          <a:p>
            <a:r>
              <a:rPr lang="en-US" sz="1800" smtClean="0"/>
              <a:t>John, </a:t>
            </a:r>
            <a:r>
              <a:rPr lang="en-US" sz="1800" dirty="0"/>
              <a:t>a bank customer</a:t>
            </a:r>
          </a:p>
        </p:txBody>
      </p:sp>
      <p:sp>
        <p:nvSpPr>
          <p:cNvPr id="11" name="TextBox 10"/>
          <p:cNvSpPr txBox="1"/>
          <p:nvPr/>
        </p:nvSpPr>
        <p:spPr>
          <a:xfrm>
            <a:off x="7797408" y="2308606"/>
            <a:ext cx="1156086" cy="461665"/>
          </a:xfrm>
          <a:prstGeom prst="rect">
            <a:avLst/>
          </a:prstGeom>
          <a:noFill/>
        </p:spPr>
        <p:txBody>
          <a:bodyPr wrap="none" rtlCol="0">
            <a:spAutoFit/>
          </a:bodyPr>
          <a:lstStyle/>
          <a:p>
            <a:r>
              <a:rPr lang="en-US" sz="2400">
                <a:solidFill>
                  <a:srgbClr val="F7004B"/>
                </a:solidFill>
              </a:rPr>
              <a:t>No loan</a:t>
            </a:r>
          </a:p>
        </p:txBody>
      </p:sp>
      <p:pic>
        <p:nvPicPr>
          <p:cNvPr id="12" name="Picture 11"/>
          <p:cNvPicPr>
            <a:picLocks noChangeAspect="1"/>
          </p:cNvPicPr>
          <p:nvPr/>
        </p:nvPicPr>
        <p:blipFill>
          <a:blip r:embed="rId5"/>
          <a:stretch>
            <a:fillRect/>
          </a:stretch>
        </p:blipFill>
        <p:spPr>
          <a:xfrm>
            <a:off x="8159519" y="1993229"/>
            <a:ext cx="301185" cy="315377"/>
          </a:xfrm>
          <a:prstGeom prst="rect">
            <a:avLst/>
          </a:prstGeom>
        </p:spPr>
      </p:pic>
      <p:sp>
        <p:nvSpPr>
          <p:cNvPr id="7" name="Oval Callout 6"/>
          <p:cNvSpPr/>
          <p:nvPr/>
        </p:nvSpPr>
        <p:spPr>
          <a:xfrm>
            <a:off x="2384636" y="536981"/>
            <a:ext cx="1327560" cy="941755"/>
          </a:xfrm>
          <a:prstGeom prst="wedgeEllipseCallo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651192" y="840242"/>
            <a:ext cx="794448" cy="369332"/>
          </a:xfrm>
          <a:prstGeom prst="rect">
            <a:avLst/>
          </a:prstGeom>
          <a:noFill/>
        </p:spPr>
        <p:txBody>
          <a:bodyPr wrap="none" rtlCol="0">
            <a:spAutoFit/>
          </a:bodyPr>
          <a:lstStyle/>
          <a:p>
            <a:r>
              <a:rPr lang="en-US" sz="1800" dirty="0" smtClean="0"/>
              <a:t>Why?!</a:t>
            </a:r>
            <a:endParaRPr lang="en-US" sz="1800" dirty="0"/>
          </a:p>
        </p:txBody>
      </p:sp>
      <p:pic>
        <p:nvPicPr>
          <p:cNvPr id="16" name="Picture 15"/>
          <p:cNvPicPr>
            <a:picLocks noChangeAspect="1"/>
          </p:cNvPicPr>
          <p:nvPr/>
        </p:nvPicPr>
        <p:blipFill>
          <a:blip r:embed="rId6"/>
          <a:stretch>
            <a:fillRect/>
          </a:stretch>
        </p:blipFill>
        <p:spPr>
          <a:xfrm flipH="1">
            <a:off x="3198065" y="3484548"/>
            <a:ext cx="1113225" cy="1452564"/>
          </a:xfrm>
          <a:prstGeom prst="rect">
            <a:avLst/>
          </a:prstGeom>
        </p:spPr>
      </p:pic>
      <p:sp>
        <p:nvSpPr>
          <p:cNvPr id="17" name="Oval Callout 16"/>
          <p:cNvSpPr/>
          <p:nvPr/>
        </p:nvSpPr>
        <p:spPr>
          <a:xfrm>
            <a:off x="4285034" y="2880963"/>
            <a:ext cx="1327560" cy="941755"/>
          </a:xfrm>
          <a:prstGeom prst="wedgeEllipseCallout">
            <a:avLst>
              <a:gd name="adj1" fmla="val -44941"/>
              <a:gd name="adj2" fmla="val 4672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551590" y="3167174"/>
            <a:ext cx="794448" cy="369332"/>
          </a:xfrm>
          <a:prstGeom prst="rect">
            <a:avLst/>
          </a:prstGeom>
          <a:noFill/>
        </p:spPr>
        <p:txBody>
          <a:bodyPr wrap="none" rtlCol="0">
            <a:spAutoFit/>
          </a:bodyPr>
          <a:lstStyle/>
          <a:p>
            <a:r>
              <a:rPr lang="en-US" sz="1800" dirty="0" smtClean="0"/>
              <a:t>Why?!</a:t>
            </a:r>
            <a:endParaRPr lang="en-US" sz="1800" dirty="0"/>
          </a:p>
        </p:txBody>
      </p:sp>
      <p:pic>
        <p:nvPicPr>
          <p:cNvPr id="20" name="Picture 19"/>
          <p:cNvPicPr>
            <a:picLocks noChangeAspect="1"/>
          </p:cNvPicPr>
          <p:nvPr/>
        </p:nvPicPr>
        <p:blipFill>
          <a:blip r:embed="rId7"/>
          <a:stretch>
            <a:fillRect/>
          </a:stretch>
        </p:blipFill>
        <p:spPr>
          <a:xfrm>
            <a:off x="1828848" y="1508476"/>
            <a:ext cx="1154019" cy="1523507"/>
          </a:xfrm>
          <a:prstGeom prst="rect">
            <a:avLst/>
          </a:prstGeom>
        </p:spPr>
      </p:pic>
      <p:sp>
        <p:nvSpPr>
          <p:cNvPr id="22" name="TextBox 21"/>
          <p:cNvSpPr txBox="1"/>
          <p:nvPr/>
        </p:nvSpPr>
        <p:spPr>
          <a:xfrm>
            <a:off x="6167395" y="3168748"/>
            <a:ext cx="1075936" cy="369332"/>
          </a:xfrm>
          <a:prstGeom prst="rect">
            <a:avLst/>
          </a:prstGeom>
          <a:noFill/>
        </p:spPr>
        <p:txBody>
          <a:bodyPr wrap="none" rtlCol="0">
            <a:spAutoFit/>
          </a:bodyPr>
          <a:lstStyle/>
          <a:p>
            <a:r>
              <a:rPr lang="en-US" sz="1800" b="1" dirty="0" smtClean="0"/>
              <a:t>AI magic!</a:t>
            </a:r>
            <a:endParaRPr lang="en-US" sz="1800" b="1" dirty="0"/>
          </a:p>
        </p:txBody>
      </p:sp>
    </p:spTree>
    <p:custDataLst>
      <p:tags r:id="rId1"/>
    </p:custDataLst>
    <p:extLst>
      <p:ext uri="{BB962C8B-B14F-4D97-AF65-F5344CB8AC3E}">
        <p14:creationId xmlns:p14="http://schemas.microsoft.com/office/powerpoint/2010/main" val="824268008"/>
      </p:ext>
    </p:extLst>
  </p:cSld>
  <p:clrMapOvr>
    <a:masterClrMapping/>
  </p:clrMapOvr>
  <mc:AlternateContent xmlns:mc="http://schemas.openxmlformats.org/markup-compatibility/2006" xmlns:p14="http://schemas.microsoft.com/office/powerpoint/2010/main">
    <mc:Choice Requires="p14">
      <p:transition spd="med" p14:dur="700" advTm="8501">
        <p:fade/>
      </p:transition>
    </mc:Choice>
    <mc:Fallback xmlns="">
      <p:transition spd="med" advTm="850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5" grpId="0" animBg="1"/>
      <p:bldP spid="13" grpId="0"/>
      <p:bldP spid="11" grpId="0"/>
      <p:bldP spid="7" grpId="0" animBg="1"/>
      <p:bldP spid="9" grpId="0"/>
      <p:bldP spid="17" grpId="0" animBg="1"/>
      <p:bldP spid="18"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551733" y="1204908"/>
            <a:ext cx="2294333" cy="581747"/>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LIME</a:t>
            </a:r>
            <a:endParaRPr lang="en-US" sz="2100" dirty="0" smtClean="0">
              <a:solidFill>
                <a:schemeClr val="bg1"/>
              </a:solidFill>
            </a:endParaRPr>
          </a:p>
        </p:txBody>
      </p:sp>
      <p:sp>
        <p:nvSpPr>
          <p:cNvPr id="45" name="Rectangle 44"/>
          <p:cNvSpPr/>
          <p:nvPr/>
        </p:nvSpPr>
        <p:spPr>
          <a:xfrm>
            <a:off x="551734" y="2429132"/>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a:t>
            </a:r>
            <a:r>
              <a:rPr lang="en-US" sz="2100" dirty="0" smtClean="0">
                <a:solidFill>
                  <a:schemeClr val="bg1"/>
                </a:solidFill>
              </a:rPr>
              <a:t>reg. values</a:t>
            </a:r>
          </a:p>
        </p:txBody>
      </p:sp>
      <p:sp>
        <p:nvSpPr>
          <p:cNvPr id="46" name="Rectangle 45"/>
          <p:cNvSpPr/>
          <p:nvPr/>
        </p:nvSpPr>
        <p:spPr>
          <a:xfrm>
            <a:off x="551733"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QII</a:t>
            </a:r>
            <a:endParaRPr lang="en-US" sz="2100" dirty="0" smtClean="0">
              <a:solidFill>
                <a:schemeClr val="bg1"/>
              </a:solidFill>
            </a:endParaRPr>
          </a:p>
        </p:txBody>
      </p:sp>
      <p:sp>
        <p:nvSpPr>
          <p:cNvPr id="48" name="Rectangle 47"/>
          <p:cNvSpPr/>
          <p:nvPr/>
        </p:nvSpPr>
        <p:spPr>
          <a:xfrm>
            <a:off x="6261133" y="3652913"/>
            <a:ext cx="2296060" cy="5779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Path expectations</a:t>
            </a:r>
            <a:endParaRPr lang="en-US" sz="1013" dirty="0">
              <a:solidFill>
                <a:schemeClr val="bg1"/>
              </a:solidFill>
            </a:endParaRPr>
          </a:p>
        </p:txBody>
      </p:sp>
      <p:sp>
        <p:nvSpPr>
          <p:cNvPr id="49" name="Rectangle 48"/>
          <p:cNvSpPr/>
          <p:nvPr/>
        </p:nvSpPr>
        <p:spPr>
          <a:xfrm>
            <a:off x="6261133" y="1202974"/>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DeepLIFT</a:t>
            </a:r>
            <a:endParaRPr lang="en-US" sz="2100" dirty="0" smtClean="0">
              <a:solidFill>
                <a:schemeClr val="bg1"/>
              </a:solidFill>
            </a:endParaRPr>
          </a:p>
        </p:txBody>
      </p:sp>
      <p:sp>
        <p:nvSpPr>
          <p:cNvPr id="50" name="Rectangle 49"/>
          <p:cNvSpPr/>
          <p:nvPr/>
        </p:nvSpPr>
        <p:spPr>
          <a:xfrm>
            <a:off x="6262860" y="2430692"/>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Relevance prop.</a:t>
            </a:r>
          </a:p>
        </p:txBody>
      </p:sp>
      <p:sp>
        <p:nvSpPr>
          <p:cNvPr id="47" name="Rectangle 46"/>
          <p:cNvSpPr/>
          <p:nvPr/>
        </p:nvSpPr>
        <p:spPr>
          <a:xfrm>
            <a:off x="3406001"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Shapley sampling</a:t>
            </a:r>
          </a:p>
        </p:txBody>
      </p:sp>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30" name="Rectangle 29"/>
          <p:cNvSpPr/>
          <p:nvPr/>
        </p:nvSpPr>
        <p:spPr>
          <a:xfrm>
            <a:off x="3406001" y="2080773"/>
            <a:ext cx="2294333" cy="581747"/>
          </a:xfrm>
          <a:prstGeom prst="rect">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a:t>
            </a:r>
          </a:p>
        </p:txBody>
      </p:sp>
    </p:spTree>
    <p:extLst>
      <p:ext uri="{BB962C8B-B14F-4D97-AF65-F5344CB8AC3E}">
        <p14:creationId xmlns:p14="http://schemas.microsoft.com/office/powerpoint/2010/main" val="517010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3.88889E-6 -7.40741E-7 L 0.31181 0.16482 " pathEditMode="relative" rAng="0" ptsTypes="AA">
                                      <p:cBhvr>
                                        <p:cTn id="6" dur="2000" fill="hold"/>
                                        <p:tgtEl>
                                          <p:spTgt spid="44"/>
                                        </p:tgtEl>
                                        <p:attrNameLst>
                                          <p:attrName>ppt_x</p:attrName>
                                          <p:attrName>ppt_y</p:attrName>
                                        </p:attrNameLst>
                                      </p:cBhvr>
                                      <p:rCtr x="15590" y="8241"/>
                                    </p:animMotion>
                                  </p:childTnLst>
                                </p:cTn>
                              </p:par>
                              <p:par>
                                <p:cTn id="7" presetID="0" presetClass="path" presetSubtype="0" accel="50000" decel="50000" fill="hold" grpId="0" nodeType="withEffect">
                                  <p:stCondLst>
                                    <p:cond delay="0"/>
                                  </p:stCondLst>
                                  <p:childTnLst>
                                    <p:animMotion origin="layout" path="M 5.55556E-7 2.46914E-6 L 0.31042 -0.0574 " pathEditMode="relative" rAng="0" ptsTypes="AA">
                                      <p:cBhvr>
                                        <p:cTn id="8" dur="2000" fill="hold"/>
                                        <p:tgtEl>
                                          <p:spTgt spid="45"/>
                                        </p:tgtEl>
                                        <p:attrNameLst>
                                          <p:attrName>ppt_x</p:attrName>
                                          <p:attrName>ppt_y</p:attrName>
                                        </p:attrNameLst>
                                      </p:cBhvr>
                                      <p:rCtr x="15556" y="-3395"/>
                                    </p:animMotion>
                                  </p:childTnLst>
                                </p:cTn>
                              </p:par>
                              <p:par>
                                <p:cTn id="9" presetID="0" presetClass="path" presetSubtype="0" accel="50000" decel="50000" fill="hold" grpId="0" nodeType="withEffect">
                                  <p:stCondLst>
                                    <p:cond delay="0"/>
                                  </p:stCondLst>
                                  <p:childTnLst>
                                    <p:animMotion origin="layout" path="M 5.55556E-7 3.33333E-6 L 0.31181 -0.29383 " pathEditMode="relative" rAng="0" ptsTypes="AA">
                                      <p:cBhvr>
                                        <p:cTn id="10" dur="2000" fill="hold"/>
                                        <p:tgtEl>
                                          <p:spTgt spid="46"/>
                                        </p:tgtEl>
                                        <p:attrNameLst>
                                          <p:attrName>ppt_x</p:attrName>
                                          <p:attrName>ppt_y</p:attrName>
                                        </p:attrNameLst>
                                      </p:cBhvr>
                                      <p:rCtr x="15625" y="-14722"/>
                                    </p:animMotion>
                                  </p:childTnLst>
                                </p:cTn>
                              </p:par>
                              <p:par>
                                <p:cTn id="11" presetID="0" presetClass="path" presetSubtype="0" accel="50000" decel="50000" fill="hold" grpId="0" nodeType="withEffect">
                                  <p:stCondLst>
                                    <p:cond delay="0"/>
                                  </p:stCondLst>
                                  <p:childTnLst>
                                    <p:animMotion origin="layout" path="M 0.00086 -0.00154 L -0.00261 -0.29445 " pathEditMode="relative" rAng="0" ptsTypes="AA">
                                      <p:cBhvr>
                                        <p:cTn id="12" dur="2000" fill="hold"/>
                                        <p:tgtEl>
                                          <p:spTgt spid="47"/>
                                        </p:tgtEl>
                                        <p:attrNameLst>
                                          <p:attrName>ppt_x</p:attrName>
                                          <p:attrName>ppt_y</p:attrName>
                                        </p:attrNameLst>
                                      </p:cBhvr>
                                      <p:rCtr x="-174" y="-14660"/>
                                    </p:animMotion>
                                  </p:childTnLst>
                                </p:cTn>
                              </p:par>
                              <p:par>
                                <p:cTn id="13" presetID="0" presetClass="path" presetSubtype="0" accel="50000" decel="50000" fill="hold" grpId="0" nodeType="withEffect">
                                  <p:stCondLst>
                                    <p:cond delay="0"/>
                                  </p:stCondLst>
                                  <p:childTnLst>
                                    <p:animMotion origin="layout" path="M 5.55556E-7 3.33333E-6 L -0.31267 -0.29414 " pathEditMode="relative" rAng="0" ptsTypes="AA">
                                      <p:cBhvr>
                                        <p:cTn id="14" dur="2000" fill="hold"/>
                                        <p:tgtEl>
                                          <p:spTgt spid="48"/>
                                        </p:tgtEl>
                                        <p:attrNameLst>
                                          <p:attrName>ppt_x</p:attrName>
                                          <p:attrName>ppt_y</p:attrName>
                                        </p:attrNameLst>
                                      </p:cBhvr>
                                      <p:rCtr x="-15625" y="-14722"/>
                                    </p:animMotion>
                                  </p:childTnLst>
                                </p:cTn>
                              </p:par>
                              <p:par>
                                <p:cTn id="15" presetID="0" presetClass="path" presetSubtype="0" accel="50000" decel="50000" fill="hold" grpId="0" nodeType="withEffect">
                                  <p:stCondLst>
                                    <p:cond delay="0"/>
                                  </p:stCondLst>
                                  <p:childTnLst>
                                    <p:animMotion origin="layout" path="M -3.05556E-6 -9.87654E-7 L -0.31406 -0.07376 " pathEditMode="relative" rAng="0" ptsTypes="AA">
                                      <p:cBhvr>
                                        <p:cTn id="16" dur="2000" fill="hold"/>
                                        <p:tgtEl>
                                          <p:spTgt spid="50"/>
                                        </p:tgtEl>
                                        <p:attrNameLst>
                                          <p:attrName>ppt_x</p:attrName>
                                          <p:attrName>ppt_y</p:attrName>
                                        </p:attrNameLst>
                                      </p:cBhvr>
                                      <p:rCtr x="-15712" y="-3704"/>
                                    </p:animMotion>
                                  </p:childTnLst>
                                </p:cTn>
                              </p:par>
                              <p:par>
                                <p:cTn id="17" presetID="0" presetClass="path" presetSubtype="0" accel="50000" decel="50000" fill="hold" grpId="0" nodeType="withEffect">
                                  <p:stCondLst>
                                    <p:cond delay="0"/>
                                  </p:stCondLst>
                                  <p:childTnLst>
                                    <p:animMotion origin="layout" path="M -4.72222E-6 4.93827E-7 L -0.3151 0.18179 " pathEditMode="relative" rAng="0" ptsTypes="AA">
                                      <p:cBhvr>
                                        <p:cTn id="18" dur="2000" fill="hold"/>
                                        <p:tgtEl>
                                          <p:spTgt spid="49"/>
                                        </p:tgtEl>
                                        <p:attrNameLst>
                                          <p:attrName>ppt_x</p:attrName>
                                          <p:attrName>ppt_y</p:attrName>
                                        </p:attrNameLst>
                                      </p:cBhvr>
                                      <p:rCtr x="-15816" y="8704"/>
                                    </p:animMotion>
                                  </p:childTnLst>
                                </p:cTn>
                              </p:par>
                              <p:par>
                                <p:cTn id="19" presetID="10" presetClass="entr" presetSubtype="0" fill="hold" grpId="0" nodeType="withEffect">
                                  <p:stCondLst>
                                    <p:cond delay="10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childTnLst>
                                </p:cTn>
                              </p:par>
                              <p:par>
                                <p:cTn id="22" presetID="10" presetClass="exit" presetSubtype="0" fill="hold" grpId="1" nodeType="withEffect">
                                  <p:stCondLst>
                                    <p:cond delay="0"/>
                                  </p:stCondLst>
                                  <p:childTnLst>
                                    <p:animEffect transition="out" filter="fade">
                                      <p:cBhvr>
                                        <p:cTn id="23" dur="2000"/>
                                        <p:tgtEl>
                                          <p:spTgt spid="44"/>
                                        </p:tgtEl>
                                      </p:cBhvr>
                                    </p:animEffect>
                                    <p:set>
                                      <p:cBhvr>
                                        <p:cTn id="24" dur="1" fill="hold">
                                          <p:stCondLst>
                                            <p:cond delay="1999"/>
                                          </p:stCondLst>
                                        </p:cTn>
                                        <p:tgtEl>
                                          <p:spTgt spid="4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2000"/>
                                        <p:tgtEl>
                                          <p:spTgt spid="45"/>
                                        </p:tgtEl>
                                      </p:cBhvr>
                                    </p:animEffect>
                                    <p:set>
                                      <p:cBhvr>
                                        <p:cTn id="27" dur="1" fill="hold">
                                          <p:stCondLst>
                                            <p:cond delay="1999"/>
                                          </p:stCondLst>
                                        </p:cTn>
                                        <p:tgtEl>
                                          <p:spTgt spid="4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2000"/>
                                        <p:tgtEl>
                                          <p:spTgt spid="46"/>
                                        </p:tgtEl>
                                      </p:cBhvr>
                                    </p:animEffect>
                                    <p:set>
                                      <p:cBhvr>
                                        <p:cTn id="30" dur="1" fill="hold">
                                          <p:stCondLst>
                                            <p:cond delay="1999"/>
                                          </p:stCondLst>
                                        </p:cTn>
                                        <p:tgtEl>
                                          <p:spTgt spid="4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2000"/>
                                        <p:tgtEl>
                                          <p:spTgt spid="47"/>
                                        </p:tgtEl>
                                      </p:cBhvr>
                                    </p:animEffect>
                                    <p:set>
                                      <p:cBhvr>
                                        <p:cTn id="33" dur="1" fill="hold">
                                          <p:stCondLst>
                                            <p:cond delay="1999"/>
                                          </p:stCondLst>
                                        </p:cTn>
                                        <p:tgtEl>
                                          <p:spTgt spid="4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2000"/>
                                        <p:tgtEl>
                                          <p:spTgt spid="48"/>
                                        </p:tgtEl>
                                      </p:cBhvr>
                                    </p:animEffect>
                                    <p:set>
                                      <p:cBhvr>
                                        <p:cTn id="36" dur="1" fill="hold">
                                          <p:stCondLst>
                                            <p:cond delay="1999"/>
                                          </p:stCondLst>
                                        </p:cTn>
                                        <p:tgtEl>
                                          <p:spTgt spid="4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2000"/>
                                        <p:tgtEl>
                                          <p:spTgt spid="50"/>
                                        </p:tgtEl>
                                      </p:cBhvr>
                                    </p:animEffect>
                                    <p:set>
                                      <p:cBhvr>
                                        <p:cTn id="39" dur="1" fill="hold">
                                          <p:stCondLst>
                                            <p:cond delay="1999"/>
                                          </p:stCondLst>
                                        </p:cTn>
                                        <p:tgtEl>
                                          <p:spTgt spid="5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5" grpId="0" animBg="1"/>
      <p:bldP spid="45" grpId="1" animBg="1"/>
      <p:bldP spid="46" grpId="0" animBg="1"/>
      <p:bldP spid="46" grpId="1" animBg="1"/>
      <p:bldP spid="48" grpId="0" animBg="1"/>
      <p:bldP spid="48" grpId="1" animBg="1"/>
      <p:bldP spid="49" grpId="0" animBg="1"/>
      <p:bldP spid="49" grpId="1" animBg="1"/>
      <p:bldP spid="50" grpId="0" animBg="1"/>
      <p:bldP spid="50" grpId="1" animBg="1"/>
      <p:bldP spid="47" grpId="0" animBg="1"/>
      <p:bldP spid="47" grpId="1"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629228" y="2851783"/>
            <a:ext cx="723900" cy="241300"/>
          </a:xfrm>
          <a:prstGeom prst="rect">
            <a:avLst/>
          </a:prstGeom>
        </p:spPr>
      </p:pic>
      <p:sp>
        <p:nvSpPr>
          <p:cNvPr id="10" name="Slide Number Placeholder 9"/>
          <p:cNvSpPr>
            <a:spLocks noGrp="1"/>
          </p:cNvSpPr>
          <p:nvPr>
            <p:ph type="sldNum" sz="quarter" idx="12"/>
          </p:nvPr>
        </p:nvSpPr>
        <p:spPr/>
        <p:txBody>
          <a:bodyPr/>
          <a:lstStyle/>
          <a:p>
            <a:fld id="{364FD863-39F2-0244-B8C2-644E5D96AAF3}" type="slidenum">
              <a:rPr lang="en-US" smtClean="0"/>
              <a:t>21</a:t>
            </a:fld>
            <a:endParaRPr lang="en-US" dirty="0"/>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1"/>
          <p:cNvSpPr>
            <a:spLocks noGrp="1"/>
          </p:cNvSpPr>
          <p:nvPr>
            <p:ph type="title"/>
          </p:nvPr>
        </p:nvSpPr>
        <p:spPr>
          <a:xfrm>
            <a:off x="628650" y="273844"/>
            <a:ext cx="7886700" cy="994172"/>
          </a:xfrm>
        </p:spPr>
        <p:txBody>
          <a:bodyPr/>
          <a:lstStyle/>
          <a:p>
            <a:r>
              <a:rPr lang="en-US" dirty="0" err="1" smtClean="0">
                <a:solidFill>
                  <a:srgbClr val="1E88E5"/>
                </a:solidFill>
              </a:rPr>
              <a:t>SHapley</a:t>
            </a:r>
            <a:r>
              <a:rPr lang="en-US" dirty="0" smtClean="0">
                <a:solidFill>
                  <a:srgbClr val="1E88E5"/>
                </a:solidFill>
              </a:rPr>
              <a:t> Additive </a:t>
            </a:r>
            <a:r>
              <a:rPr lang="en-US" dirty="0" err="1" smtClean="0">
                <a:solidFill>
                  <a:srgbClr val="1E88E5"/>
                </a:solidFill>
              </a:rPr>
              <a:t>exPlanation</a:t>
            </a:r>
            <a:r>
              <a:rPr lang="en-US" dirty="0" smtClean="0">
                <a:solidFill>
                  <a:srgbClr val="1E88E5"/>
                </a:solidFill>
              </a:rPr>
              <a:t> (SHAP) values</a:t>
            </a:r>
            <a:endParaRPr lang="en-US" dirty="0"/>
          </a:p>
        </p:txBody>
      </p:sp>
      <p:cxnSp>
        <p:nvCxnSpPr>
          <p:cNvPr id="11" name="Straight Arrow Connector 10"/>
          <p:cNvCxnSpPr/>
          <p:nvPr/>
        </p:nvCxnSpPr>
        <p:spPr>
          <a:xfrm>
            <a:off x="198882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88820" y="3638833"/>
            <a:ext cx="2954129"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3360420"/>
            <a:ext cx="914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1435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942949"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4"/>
          <a:stretch>
            <a:fillRect/>
          </a:stretch>
        </p:blipFill>
        <p:spPr>
          <a:xfrm>
            <a:off x="457200" y="2907169"/>
            <a:ext cx="114300" cy="177800"/>
          </a:xfrm>
          <a:prstGeom prst="rect">
            <a:avLst/>
          </a:prstGeom>
        </p:spPr>
      </p:pic>
      <p:pic>
        <p:nvPicPr>
          <p:cNvPr id="33" name="Picture 32"/>
          <p:cNvPicPr>
            <a:picLocks noChangeAspect="1"/>
          </p:cNvPicPr>
          <p:nvPr/>
        </p:nvPicPr>
        <p:blipFill>
          <a:blip r:embed="rId5"/>
          <a:stretch>
            <a:fillRect/>
          </a:stretch>
        </p:blipFill>
        <p:spPr>
          <a:xfrm>
            <a:off x="4733289" y="2852016"/>
            <a:ext cx="419100" cy="241300"/>
          </a:xfrm>
          <a:prstGeom prst="rect">
            <a:avLst/>
          </a:prstGeom>
        </p:spPr>
      </p:pic>
      <p:sp>
        <p:nvSpPr>
          <p:cNvPr id="77" name="TextBox 76"/>
          <p:cNvSpPr txBox="1"/>
          <p:nvPr/>
        </p:nvSpPr>
        <p:spPr>
          <a:xfrm>
            <a:off x="2376176" y="3749145"/>
            <a:ext cx="2237536" cy="369332"/>
          </a:xfrm>
          <a:prstGeom prst="rect">
            <a:avLst/>
          </a:prstGeom>
          <a:noFill/>
        </p:spPr>
        <p:txBody>
          <a:bodyPr wrap="none" rtlCol="0">
            <a:spAutoFit/>
          </a:bodyPr>
          <a:lstStyle/>
          <a:p>
            <a:r>
              <a:rPr lang="en-US" sz="1800" dirty="0" smtClean="0">
                <a:solidFill>
                  <a:srgbClr val="1D88E5"/>
                </a:solidFill>
              </a:rPr>
              <a:t>How did we get here?</a:t>
            </a:r>
            <a:endParaRPr lang="en-US" sz="1800" dirty="0">
              <a:solidFill>
                <a:srgbClr val="1D88E5"/>
              </a:solidFill>
            </a:endParaRPr>
          </a:p>
        </p:txBody>
      </p:sp>
      <p:sp>
        <p:nvSpPr>
          <p:cNvPr id="78" name="TextBox 77"/>
          <p:cNvSpPr txBox="1"/>
          <p:nvPr/>
        </p:nvSpPr>
        <p:spPr>
          <a:xfrm>
            <a:off x="1466022" y="1960141"/>
            <a:ext cx="1152495" cy="400110"/>
          </a:xfrm>
          <a:prstGeom prst="rect">
            <a:avLst/>
          </a:prstGeom>
          <a:noFill/>
        </p:spPr>
        <p:txBody>
          <a:bodyPr wrap="none" rtlCol="0">
            <a:spAutoFit/>
          </a:bodyPr>
          <a:lstStyle/>
          <a:p>
            <a:r>
              <a:rPr lang="en-US" sz="2000" smtClean="0"/>
              <a:t>Base rate</a:t>
            </a:r>
            <a:endParaRPr lang="en-US" sz="2000" dirty="0"/>
          </a:p>
        </p:txBody>
      </p:sp>
      <p:sp>
        <p:nvSpPr>
          <p:cNvPr id="79" name="TextBox 78"/>
          <p:cNvSpPr txBox="1"/>
          <p:nvPr/>
        </p:nvSpPr>
        <p:spPr>
          <a:xfrm>
            <a:off x="3868089" y="1970174"/>
            <a:ext cx="2149499" cy="400110"/>
          </a:xfrm>
          <a:prstGeom prst="rect">
            <a:avLst/>
          </a:prstGeom>
          <a:noFill/>
        </p:spPr>
        <p:txBody>
          <a:bodyPr wrap="none" rtlCol="0">
            <a:spAutoFit/>
          </a:bodyPr>
          <a:lstStyle/>
          <a:p>
            <a:pPr algn="ctr"/>
            <a:r>
              <a:rPr lang="en-US" sz="2000" smtClean="0"/>
              <a:t>Prediction for John</a:t>
            </a:r>
            <a:endParaRPr lang="en-US" sz="2000" dirty="0"/>
          </a:p>
        </p:txBody>
      </p:sp>
      <p:sp>
        <p:nvSpPr>
          <p:cNvPr id="19" name="TextBox 18"/>
          <p:cNvSpPr txBox="1"/>
          <p:nvPr/>
        </p:nvSpPr>
        <p:spPr>
          <a:xfrm>
            <a:off x="1749081" y="2386919"/>
            <a:ext cx="627095" cy="400110"/>
          </a:xfrm>
          <a:prstGeom prst="rect">
            <a:avLst/>
          </a:prstGeom>
          <a:noFill/>
        </p:spPr>
        <p:txBody>
          <a:bodyPr wrap="none" rtlCol="0">
            <a:spAutoFit/>
          </a:bodyPr>
          <a:lstStyle/>
          <a:p>
            <a:r>
              <a:rPr lang="en-US" sz="2000" dirty="0" smtClean="0"/>
              <a:t>20%</a:t>
            </a:r>
            <a:endParaRPr lang="en-US" sz="2000" dirty="0"/>
          </a:p>
        </p:txBody>
      </p:sp>
      <p:sp>
        <p:nvSpPr>
          <p:cNvPr id="20" name="TextBox 19"/>
          <p:cNvSpPr txBox="1"/>
          <p:nvPr/>
        </p:nvSpPr>
        <p:spPr>
          <a:xfrm>
            <a:off x="4663581" y="2370284"/>
            <a:ext cx="627095" cy="400110"/>
          </a:xfrm>
          <a:prstGeom prst="rect">
            <a:avLst/>
          </a:prstGeom>
          <a:noFill/>
        </p:spPr>
        <p:txBody>
          <a:bodyPr wrap="none" rtlCol="0">
            <a:spAutoFit/>
          </a:bodyPr>
          <a:lstStyle/>
          <a:p>
            <a:r>
              <a:rPr lang="en-US" sz="2000" dirty="0"/>
              <a:t>5</a:t>
            </a:r>
            <a:r>
              <a:rPr lang="en-US" sz="2000" dirty="0" smtClean="0"/>
              <a:t>5%</a:t>
            </a:r>
            <a:endParaRPr lang="en-US" sz="2000" dirty="0"/>
          </a:p>
        </p:txBody>
      </p:sp>
      <p:pic>
        <p:nvPicPr>
          <p:cNvPr id="21" name="Picture 20"/>
          <p:cNvPicPr>
            <a:picLocks noChangeAspect="1"/>
          </p:cNvPicPr>
          <p:nvPr/>
        </p:nvPicPr>
        <p:blipFill>
          <a:blip r:embed="rId6"/>
          <a:stretch>
            <a:fillRect/>
          </a:stretch>
        </p:blipFill>
        <p:spPr>
          <a:xfrm>
            <a:off x="503964" y="1461552"/>
            <a:ext cx="575461" cy="759709"/>
          </a:xfrm>
          <a:prstGeom prst="rect">
            <a:avLst/>
          </a:prstGeom>
        </p:spPr>
      </p:pic>
    </p:spTree>
    <p:extLst>
      <p:ext uri="{BB962C8B-B14F-4D97-AF65-F5344CB8AC3E}">
        <p14:creationId xmlns:p14="http://schemas.microsoft.com/office/powerpoint/2010/main" val="168748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629882" y="2851783"/>
            <a:ext cx="723900" cy="241300"/>
          </a:xfrm>
          <a:prstGeom prst="rect">
            <a:avLst/>
          </a:prstGeom>
        </p:spPr>
      </p:pic>
      <p:sp>
        <p:nvSpPr>
          <p:cNvPr id="10" name="Slide Number Placeholder 9"/>
          <p:cNvSpPr>
            <a:spLocks noGrp="1"/>
          </p:cNvSpPr>
          <p:nvPr>
            <p:ph type="sldNum" sz="quarter" idx="12"/>
          </p:nvPr>
        </p:nvSpPr>
        <p:spPr/>
        <p:txBody>
          <a:bodyPr/>
          <a:lstStyle/>
          <a:p>
            <a:fld id="{364FD863-39F2-0244-B8C2-644E5D96AAF3}" type="slidenum">
              <a:rPr lang="en-US" smtClean="0"/>
              <a:t>22</a:t>
            </a:fld>
            <a:endParaRPr lang="en-US" dirty="0"/>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1"/>
          <p:cNvSpPr>
            <a:spLocks noGrp="1"/>
          </p:cNvSpPr>
          <p:nvPr>
            <p:ph type="title"/>
          </p:nvPr>
        </p:nvSpPr>
        <p:spPr>
          <a:xfrm>
            <a:off x="628650" y="273844"/>
            <a:ext cx="7886700" cy="994172"/>
          </a:xfrm>
        </p:spPr>
        <p:txBody>
          <a:bodyPr/>
          <a:lstStyle/>
          <a:p>
            <a:r>
              <a:rPr lang="en-US" dirty="0" err="1" smtClean="0">
                <a:solidFill>
                  <a:srgbClr val="1E88E5"/>
                </a:solidFill>
              </a:rPr>
              <a:t>SHapley</a:t>
            </a:r>
            <a:r>
              <a:rPr lang="en-US" dirty="0" smtClean="0">
                <a:solidFill>
                  <a:srgbClr val="1E88E5"/>
                </a:solidFill>
              </a:rPr>
              <a:t> Additive </a:t>
            </a:r>
            <a:r>
              <a:rPr lang="en-US" dirty="0" err="1" smtClean="0">
                <a:solidFill>
                  <a:srgbClr val="1E88E5"/>
                </a:solidFill>
              </a:rPr>
              <a:t>exPlanation</a:t>
            </a:r>
            <a:r>
              <a:rPr lang="en-US" dirty="0" smtClean="0">
                <a:solidFill>
                  <a:srgbClr val="1E88E5"/>
                </a:solidFill>
              </a:rPr>
              <a:t> (SHAP) values</a:t>
            </a:r>
            <a:endParaRPr lang="en-US" dirty="0"/>
          </a:p>
        </p:txBody>
      </p:sp>
      <p:cxnSp>
        <p:nvCxnSpPr>
          <p:cNvPr id="8" name="Straight Arrow Connector 7"/>
          <p:cNvCxnSpPr/>
          <p:nvPr/>
        </p:nvCxnSpPr>
        <p:spPr>
          <a:xfrm>
            <a:off x="525779" y="3543300"/>
            <a:ext cx="1474762"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98882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88820" y="3699673"/>
            <a:ext cx="140589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3360420"/>
            <a:ext cx="914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1435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942949"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4"/>
          <a:stretch>
            <a:fillRect/>
          </a:stretch>
        </p:blipFill>
        <p:spPr>
          <a:xfrm>
            <a:off x="457200" y="2907169"/>
            <a:ext cx="114300" cy="177800"/>
          </a:xfrm>
          <a:prstGeom prst="rect">
            <a:avLst/>
          </a:prstGeom>
        </p:spPr>
      </p:pic>
      <p:pic>
        <p:nvPicPr>
          <p:cNvPr id="32" name="Picture 31"/>
          <p:cNvPicPr>
            <a:picLocks noChangeAspect="1"/>
          </p:cNvPicPr>
          <p:nvPr/>
        </p:nvPicPr>
        <p:blipFill>
          <a:blip r:embed="rId5"/>
          <a:stretch>
            <a:fillRect/>
          </a:stretch>
        </p:blipFill>
        <p:spPr>
          <a:xfrm>
            <a:off x="2583815" y="3800198"/>
            <a:ext cx="215900" cy="215900"/>
          </a:xfrm>
          <a:prstGeom prst="rect">
            <a:avLst/>
          </a:prstGeom>
        </p:spPr>
      </p:pic>
      <p:pic>
        <p:nvPicPr>
          <p:cNvPr id="33" name="Picture 32"/>
          <p:cNvPicPr>
            <a:picLocks noChangeAspect="1"/>
          </p:cNvPicPr>
          <p:nvPr/>
        </p:nvPicPr>
        <p:blipFill>
          <a:blip r:embed="rId6"/>
          <a:stretch>
            <a:fillRect/>
          </a:stretch>
        </p:blipFill>
        <p:spPr>
          <a:xfrm>
            <a:off x="4733289" y="2852016"/>
            <a:ext cx="419100" cy="241300"/>
          </a:xfrm>
          <a:prstGeom prst="rect">
            <a:avLst/>
          </a:prstGeom>
        </p:spPr>
      </p:pic>
      <p:pic>
        <p:nvPicPr>
          <p:cNvPr id="36" name="Picture 35"/>
          <p:cNvPicPr>
            <a:picLocks noChangeAspect="1"/>
          </p:cNvPicPr>
          <p:nvPr/>
        </p:nvPicPr>
        <p:blipFill>
          <a:blip r:embed="rId7"/>
          <a:stretch>
            <a:fillRect/>
          </a:stretch>
        </p:blipFill>
        <p:spPr>
          <a:xfrm>
            <a:off x="1155210" y="3662680"/>
            <a:ext cx="215900" cy="215900"/>
          </a:xfrm>
          <a:prstGeom prst="rect">
            <a:avLst/>
          </a:prstGeom>
        </p:spPr>
      </p:pic>
      <p:sp>
        <p:nvSpPr>
          <p:cNvPr id="37" name="TextBox 36"/>
          <p:cNvSpPr txBox="1"/>
          <p:nvPr/>
        </p:nvSpPr>
        <p:spPr>
          <a:xfrm>
            <a:off x="736894" y="3891423"/>
            <a:ext cx="1052532" cy="369332"/>
          </a:xfrm>
          <a:prstGeom prst="rect">
            <a:avLst/>
          </a:prstGeom>
          <a:noFill/>
        </p:spPr>
        <p:txBody>
          <a:bodyPr wrap="none" rtlCol="0">
            <a:spAutoFit/>
          </a:bodyPr>
          <a:lstStyle/>
          <a:p>
            <a:r>
              <a:rPr lang="en-US" sz="1800" smtClean="0">
                <a:solidFill>
                  <a:srgbClr val="1D88E5"/>
                </a:solidFill>
              </a:rPr>
              <a:t>Base rate</a:t>
            </a:r>
            <a:endParaRPr lang="en-US" sz="1800">
              <a:solidFill>
                <a:srgbClr val="1D88E5"/>
              </a:solidFill>
            </a:endParaRPr>
          </a:p>
        </p:txBody>
      </p:sp>
      <p:sp>
        <p:nvSpPr>
          <p:cNvPr id="38" name="TextBox 37"/>
          <p:cNvSpPr txBox="1"/>
          <p:nvPr/>
        </p:nvSpPr>
        <p:spPr>
          <a:xfrm>
            <a:off x="2182570" y="4016098"/>
            <a:ext cx="995529" cy="369332"/>
          </a:xfrm>
          <a:prstGeom prst="rect">
            <a:avLst/>
          </a:prstGeom>
          <a:noFill/>
        </p:spPr>
        <p:txBody>
          <a:bodyPr wrap="none" rtlCol="0">
            <a:spAutoFit/>
          </a:bodyPr>
          <a:lstStyle/>
          <a:p>
            <a:r>
              <a:rPr lang="en-US" sz="1800" dirty="0" smtClean="0">
                <a:solidFill>
                  <a:srgbClr val="1D88E5"/>
                </a:solidFill>
              </a:rPr>
              <a:t>Age = 20</a:t>
            </a:r>
            <a:endParaRPr lang="en-US" sz="1800" dirty="0">
              <a:solidFill>
                <a:srgbClr val="1D88E5"/>
              </a:solidFill>
            </a:endParaRPr>
          </a:p>
        </p:txBody>
      </p:sp>
      <p:cxnSp>
        <p:nvCxnSpPr>
          <p:cNvPr id="39" name="Straight Arrow Connector 38"/>
          <p:cNvCxnSpPr/>
          <p:nvPr/>
        </p:nvCxnSpPr>
        <p:spPr>
          <a:xfrm>
            <a:off x="3394710" y="3543300"/>
            <a:ext cx="288036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749081" y="2386919"/>
            <a:ext cx="627095" cy="400110"/>
          </a:xfrm>
          <a:prstGeom prst="rect">
            <a:avLst/>
          </a:prstGeom>
          <a:noFill/>
        </p:spPr>
        <p:txBody>
          <a:bodyPr wrap="none" rtlCol="0">
            <a:spAutoFit/>
          </a:bodyPr>
          <a:lstStyle/>
          <a:p>
            <a:r>
              <a:rPr lang="en-US" sz="2000" smtClean="0"/>
              <a:t>20%</a:t>
            </a:r>
            <a:endParaRPr lang="en-US" sz="2000"/>
          </a:p>
        </p:txBody>
      </p:sp>
      <p:pic>
        <p:nvPicPr>
          <p:cNvPr id="43" name="Picture 42"/>
          <p:cNvPicPr>
            <a:picLocks noChangeAspect="1"/>
          </p:cNvPicPr>
          <p:nvPr/>
        </p:nvPicPr>
        <p:blipFill>
          <a:blip r:embed="rId8"/>
          <a:stretch>
            <a:fillRect/>
          </a:stretch>
        </p:blipFill>
        <p:spPr>
          <a:xfrm>
            <a:off x="4761229" y="3653632"/>
            <a:ext cx="215900" cy="215900"/>
          </a:xfrm>
          <a:prstGeom prst="rect">
            <a:avLst/>
          </a:prstGeom>
        </p:spPr>
      </p:pic>
      <p:cxnSp>
        <p:nvCxnSpPr>
          <p:cNvPr id="48" name="Straight Arrow Connector 47"/>
          <p:cNvCxnSpPr/>
          <p:nvPr/>
        </p:nvCxnSpPr>
        <p:spPr>
          <a:xfrm>
            <a:off x="338709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092592" y="2381028"/>
            <a:ext cx="627095" cy="400110"/>
          </a:xfrm>
          <a:prstGeom prst="rect">
            <a:avLst/>
          </a:prstGeom>
          <a:noFill/>
        </p:spPr>
        <p:txBody>
          <a:bodyPr wrap="none" rtlCol="0">
            <a:spAutoFit/>
          </a:bodyPr>
          <a:lstStyle/>
          <a:p>
            <a:r>
              <a:rPr lang="en-US" sz="2000" dirty="0" smtClean="0"/>
              <a:t>35%</a:t>
            </a:r>
            <a:endParaRPr lang="en-US" sz="2000" dirty="0"/>
          </a:p>
        </p:txBody>
      </p:sp>
      <p:cxnSp>
        <p:nvCxnSpPr>
          <p:cNvPr id="50" name="Straight Arrow Connector 49"/>
          <p:cNvCxnSpPr/>
          <p:nvPr/>
        </p:nvCxnSpPr>
        <p:spPr>
          <a:xfrm>
            <a:off x="6275070" y="3714913"/>
            <a:ext cx="156591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294936" y="3896886"/>
            <a:ext cx="1171346" cy="369332"/>
          </a:xfrm>
          <a:prstGeom prst="rect">
            <a:avLst/>
          </a:prstGeom>
          <a:noFill/>
        </p:spPr>
        <p:txBody>
          <a:bodyPr wrap="none" rtlCol="0">
            <a:spAutoFit/>
          </a:bodyPr>
          <a:lstStyle/>
          <a:p>
            <a:r>
              <a:rPr lang="en-US" sz="1800" dirty="0" smtClean="0">
                <a:solidFill>
                  <a:srgbClr val="1D88E5"/>
                </a:solidFill>
              </a:rPr>
              <a:t>Day trader</a:t>
            </a:r>
            <a:endParaRPr lang="en-US" sz="1800" dirty="0">
              <a:solidFill>
                <a:srgbClr val="1D88E5"/>
              </a:solidFill>
            </a:endParaRPr>
          </a:p>
        </p:txBody>
      </p:sp>
      <p:sp>
        <p:nvSpPr>
          <p:cNvPr id="53" name="TextBox 52"/>
          <p:cNvSpPr txBox="1"/>
          <p:nvPr/>
        </p:nvSpPr>
        <p:spPr>
          <a:xfrm>
            <a:off x="6131966" y="3800198"/>
            <a:ext cx="1921616" cy="369332"/>
          </a:xfrm>
          <a:prstGeom prst="rect">
            <a:avLst/>
          </a:prstGeom>
          <a:noFill/>
        </p:spPr>
        <p:txBody>
          <a:bodyPr wrap="none" rtlCol="0">
            <a:spAutoFit/>
          </a:bodyPr>
          <a:lstStyle/>
          <a:p>
            <a:r>
              <a:rPr lang="en-US" sz="1800" dirty="0" smtClean="0">
                <a:solidFill>
                  <a:srgbClr val="1D88E5"/>
                </a:solidFill>
              </a:rPr>
              <a:t>Open accounts = 1</a:t>
            </a:r>
            <a:endParaRPr lang="en-US" sz="1800" dirty="0">
              <a:solidFill>
                <a:srgbClr val="1D88E5"/>
              </a:solidFill>
            </a:endParaRPr>
          </a:p>
        </p:txBody>
      </p:sp>
      <p:cxnSp>
        <p:nvCxnSpPr>
          <p:cNvPr id="55" name="Straight Arrow Connector 54"/>
          <p:cNvCxnSpPr/>
          <p:nvPr/>
        </p:nvCxnSpPr>
        <p:spPr>
          <a:xfrm>
            <a:off x="627507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5961522" y="2386278"/>
            <a:ext cx="627095" cy="400110"/>
          </a:xfrm>
          <a:prstGeom prst="rect">
            <a:avLst/>
          </a:prstGeom>
          <a:noFill/>
        </p:spPr>
        <p:txBody>
          <a:bodyPr wrap="none" rtlCol="0">
            <a:spAutoFit/>
          </a:bodyPr>
          <a:lstStyle/>
          <a:p>
            <a:r>
              <a:rPr lang="en-US" sz="2000" dirty="0" smtClean="0"/>
              <a:t>70%</a:t>
            </a:r>
            <a:endParaRPr lang="en-US" sz="2000" dirty="0"/>
          </a:p>
        </p:txBody>
      </p:sp>
      <p:cxnSp>
        <p:nvCxnSpPr>
          <p:cNvPr id="60" name="Straight Arrow Connector 59"/>
          <p:cNvCxnSpPr/>
          <p:nvPr/>
        </p:nvCxnSpPr>
        <p:spPr>
          <a:xfrm>
            <a:off x="783336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9"/>
          <a:stretch>
            <a:fillRect/>
          </a:stretch>
        </p:blipFill>
        <p:spPr>
          <a:xfrm>
            <a:off x="6938643" y="3423842"/>
            <a:ext cx="215900" cy="215900"/>
          </a:xfrm>
          <a:prstGeom prst="rect">
            <a:avLst/>
          </a:prstGeom>
        </p:spPr>
      </p:pic>
      <p:cxnSp>
        <p:nvCxnSpPr>
          <p:cNvPr id="62" name="Straight Arrow Connector 61"/>
          <p:cNvCxnSpPr/>
          <p:nvPr/>
        </p:nvCxnSpPr>
        <p:spPr>
          <a:xfrm flipH="1">
            <a:off x="4960620" y="3908148"/>
            <a:ext cx="288036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10"/>
          <a:stretch>
            <a:fillRect/>
          </a:stretch>
        </p:blipFill>
        <p:spPr>
          <a:xfrm>
            <a:off x="6324253" y="3996572"/>
            <a:ext cx="215900" cy="215900"/>
          </a:xfrm>
          <a:prstGeom prst="rect">
            <a:avLst/>
          </a:prstGeom>
        </p:spPr>
      </p:pic>
      <p:sp>
        <p:nvSpPr>
          <p:cNvPr id="64" name="TextBox 63"/>
          <p:cNvSpPr txBox="1"/>
          <p:nvPr/>
        </p:nvSpPr>
        <p:spPr>
          <a:xfrm>
            <a:off x="5943543" y="4173451"/>
            <a:ext cx="942887" cy="369332"/>
          </a:xfrm>
          <a:prstGeom prst="rect">
            <a:avLst/>
          </a:prstGeom>
          <a:noFill/>
        </p:spPr>
        <p:txBody>
          <a:bodyPr wrap="none" rtlCol="0">
            <a:spAutoFit/>
          </a:bodyPr>
          <a:lstStyle/>
          <a:p>
            <a:r>
              <a:rPr lang="en-US" sz="1800" dirty="0" smtClean="0">
                <a:solidFill>
                  <a:srgbClr val="F7004B"/>
                </a:solidFill>
              </a:rPr>
              <a:t>Married</a:t>
            </a:r>
            <a:endParaRPr lang="en-US" sz="1800" dirty="0">
              <a:solidFill>
                <a:srgbClr val="F7004B"/>
              </a:solidFill>
            </a:endParaRPr>
          </a:p>
        </p:txBody>
      </p:sp>
      <p:sp>
        <p:nvSpPr>
          <p:cNvPr id="65" name="TextBox 64"/>
          <p:cNvSpPr txBox="1"/>
          <p:nvPr/>
        </p:nvSpPr>
        <p:spPr>
          <a:xfrm>
            <a:off x="7519812" y="2367419"/>
            <a:ext cx="627095" cy="400110"/>
          </a:xfrm>
          <a:prstGeom prst="rect">
            <a:avLst/>
          </a:prstGeom>
          <a:noFill/>
        </p:spPr>
        <p:txBody>
          <a:bodyPr wrap="none" rtlCol="0">
            <a:spAutoFit/>
          </a:bodyPr>
          <a:lstStyle/>
          <a:p>
            <a:r>
              <a:rPr lang="en-US" sz="2000" dirty="0"/>
              <a:t>9</a:t>
            </a:r>
            <a:r>
              <a:rPr lang="en-US" sz="2000" smtClean="0"/>
              <a:t>0</a:t>
            </a:r>
            <a:r>
              <a:rPr lang="en-US" sz="2000" dirty="0" smtClean="0"/>
              <a:t>%</a:t>
            </a:r>
            <a:endParaRPr lang="en-US" sz="2000" dirty="0"/>
          </a:p>
        </p:txBody>
      </p:sp>
      <p:sp>
        <p:nvSpPr>
          <p:cNvPr id="66" name="TextBox 65"/>
          <p:cNvSpPr txBox="1"/>
          <p:nvPr/>
        </p:nvSpPr>
        <p:spPr>
          <a:xfrm>
            <a:off x="4663581" y="2370284"/>
            <a:ext cx="627095" cy="400110"/>
          </a:xfrm>
          <a:prstGeom prst="rect">
            <a:avLst/>
          </a:prstGeom>
          <a:noFill/>
        </p:spPr>
        <p:txBody>
          <a:bodyPr wrap="none" rtlCol="0">
            <a:spAutoFit/>
          </a:bodyPr>
          <a:lstStyle/>
          <a:p>
            <a:r>
              <a:rPr lang="en-US" sz="2000" dirty="0"/>
              <a:t>5</a:t>
            </a:r>
            <a:r>
              <a:rPr lang="en-US" sz="2000" dirty="0" smtClean="0"/>
              <a:t>5%</a:t>
            </a:r>
            <a:endParaRPr lang="en-US" sz="2000" dirty="0"/>
          </a:p>
        </p:txBody>
      </p:sp>
      <p:pic>
        <p:nvPicPr>
          <p:cNvPr id="46" name="Picture 45"/>
          <p:cNvPicPr>
            <a:picLocks noChangeAspect="1"/>
          </p:cNvPicPr>
          <p:nvPr/>
        </p:nvPicPr>
        <p:blipFill>
          <a:blip r:embed="rId11"/>
          <a:stretch>
            <a:fillRect/>
          </a:stretch>
        </p:blipFill>
        <p:spPr>
          <a:xfrm>
            <a:off x="503964" y="1461552"/>
            <a:ext cx="575461" cy="759709"/>
          </a:xfrm>
          <a:prstGeom prst="rect">
            <a:avLst/>
          </a:prstGeom>
        </p:spPr>
      </p:pic>
      <p:pic>
        <p:nvPicPr>
          <p:cNvPr id="4" name="Picture 3"/>
          <p:cNvPicPr>
            <a:picLocks noChangeAspect="1"/>
          </p:cNvPicPr>
          <p:nvPr/>
        </p:nvPicPr>
        <p:blipFill>
          <a:blip r:embed="rId12"/>
          <a:stretch>
            <a:fillRect/>
          </a:stretch>
        </p:blipFill>
        <p:spPr>
          <a:xfrm>
            <a:off x="2824299" y="2851607"/>
            <a:ext cx="1143000" cy="241300"/>
          </a:xfrm>
          <a:prstGeom prst="rect">
            <a:avLst/>
          </a:prstGeom>
        </p:spPr>
      </p:pic>
      <p:pic>
        <p:nvPicPr>
          <p:cNvPr id="7" name="Picture 6"/>
          <p:cNvPicPr>
            <a:picLocks noChangeAspect="1"/>
          </p:cNvPicPr>
          <p:nvPr/>
        </p:nvPicPr>
        <p:blipFill>
          <a:blip r:embed="rId13"/>
          <a:stretch>
            <a:fillRect/>
          </a:stretch>
        </p:blipFill>
        <p:spPr>
          <a:xfrm>
            <a:off x="5539394" y="2850975"/>
            <a:ext cx="1485900" cy="241300"/>
          </a:xfrm>
          <a:prstGeom prst="rect">
            <a:avLst/>
          </a:prstGeom>
        </p:spPr>
      </p:pic>
      <p:pic>
        <p:nvPicPr>
          <p:cNvPr id="9" name="Picture 8"/>
          <p:cNvPicPr>
            <a:picLocks noChangeAspect="1"/>
          </p:cNvPicPr>
          <p:nvPr/>
        </p:nvPicPr>
        <p:blipFill>
          <a:blip r:embed="rId14"/>
          <a:stretch>
            <a:fillRect/>
          </a:stretch>
        </p:blipFill>
        <p:spPr>
          <a:xfrm>
            <a:off x="6932930" y="2851409"/>
            <a:ext cx="1816100" cy="241300"/>
          </a:xfrm>
          <a:prstGeom prst="rect">
            <a:avLst/>
          </a:prstGeom>
        </p:spPr>
      </p:pic>
    </p:spTree>
    <p:extLst>
      <p:ext uri="{BB962C8B-B14F-4D97-AF65-F5344CB8AC3E}">
        <p14:creationId xmlns:p14="http://schemas.microsoft.com/office/powerpoint/2010/main" val="166010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4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4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52"/>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55"/>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57"/>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53"/>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60"/>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65"/>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ntr" presetSubtype="0"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6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8" grpId="1"/>
      <p:bldP spid="42" grpId="0"/>
      <p:bldP spid="49" grpId="0"/>
      <p:bldP spid="49" grpId="1"/>
      <p:bldP spid="52" grpId="0"/>
      <p:bldP spid="52" grpId="1"/>
      <p:bldP spid="53" grpId="0"/>
      <p:bldP spid="53" grpId="1"/>
      <p:bldP spid="57" grpId="0"/>
      <p:bldP spid="57" grpId="1"/>
      <p:bldP spid="64" grpId="0"/>
      <p:bldP spid="65" grpId="0"/>
      <p:bldP spid="65" grpId="1"/>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64FD863-39F2-0244-B8C2-644E5D96AAF3}" type="slidenum">
              <a:rPr lang="en-US" smtClean="0"/>
              <a:t>23</a:t>
            </a:fld>
            <a:endParaRPr lang="en-US" dirty="0"/>
          </a:p>
        </p:txBody>
      </p:sp>
      <p:sp>
        <p:nvSpPr>
          <p:cNvPr id="18" name="Rectangle 17"/>
          <p:cNvSpPr/>
          <p:nvPr/>
        </p:nvSpPr>
        <p:spPr>
          <a:xfrm>
            <a:off x="6194307" y="3898032"/>
            <a:ext cx="527287" cy="288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1"/>
          <p:cNvSpPr>
            <a:spLocks noGrp="1"/>
          </p:cNvSpPr>
          <p:nvPr>
            <p:ph type="title"/>
          </p:nvPr>
        </p:nvSpPr>
        <p:spPr>
          <a:xfrm>
            <a:off x="628650" y="273844"/>
            <a:ext cx="7886700" cy="994172"/>
          </a:xfrm>
        </p:spPr>
        <p:txBody>
          <a:bodyPr/>
          <a:lstStyle/>
          <a:p>
            <a:r>
              <a:rPr lang="en-US" dirty="0" err="1" smtClean="0">
                <a:solidFill>
                  <a:srgbClr val="1E88E5"/>
                </a:solidFill>
              </a:rPr>
              <a:t>SHapley</a:t>
            </a:r>
            <a:r>
              <a:rPr lang="en-US" dirty="0" smtClean="0">
                <a:solidFill>
                  <a:srgbClr val="1E88E5"/>
                </a:solidFill>
              </a:rPr>
              <a:t> Additive </a:t>
            </a:r>
            <a:r>
              <a:rPr lang="en-US" dirty="0" err="1" smtClean="0">
                <a:solidFill>
                  <a:srgbClr val="1E88E5"/>
                </a:solidFill>
              </a:rPr>
              <a:t>exPlanation</a:t>
            </a:r>
            <a:r>
              <a:rPr lang="en-US" dirty="0" smtClean="0">
                <a:solidFill>
                  <a:srgbClr val="1E88E5"/>
                </a:solidFill>
              </a:rPr>
              <a:t> (SHAP) values</a:t>
            </a:r>
            <a:endParaRPr lang="en-US" dirty="0"/>
          </a:p>
        </p:txBody>
      </p:sp>
      <p:cxnSp>
        <p:nvCxnSpPr>
          <p:cNvPr id="8" name="Straight Arrow Connector 7"/>
          <p:cNvCxnSpPr/>
          <p:nvPr/>
        </p:nvCxnSpPr>
        <p:spPr>
          <a:xfrm>
            <a:off x="525779" y="3543300"/>
            <a:ext cx="1474762"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98882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88820" y="3699673"/>
            <a:ext cx="140589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3360420"/>
            <a:ext cx="914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14350"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942949" y="3120390"/>
            <a:ext cx="0" cy="24003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3"/>
          <a:stretch>
            <a:fillRect/>
          </a:stretch>
        </p:blipFill>
        <p:spPr>
          <a:xfrm>
            <a:off x="457200" y="2907169"/>
            <a:ext cx="114300" cy="177800"/>
          </a:xfrm>
          <a:prstGeom prst="rect">
            <a:avLst/>
          </a:prstGeom>
        </p:spPr>
      </p:pic>
      <p:pic>
        <p:nvPicPr>
          <p:cNvPr id="32" name="Picture 31"/>
          <p:cNvPicPr>
            <a:picLocks noChangeAspect="1"/>
          </p:cNvPicPr>
          <p:nvPr/>
        </p:nvPicPr>
        <p:blipFill>
          <a:blip r:embed="rId4"/>
          <a:stretch>
            <a:fillRect/>
          </a:stretch>
        </p:blipFill>
        <p:spPr>
          <a:xfrm>
            <a:off x="2583815" y="3800198"/>
            <a:ext cx="215900" cy="215900"/>
          </a:xfrm>
          <a:prstGeom prst="rect">
            <a:avLst/>
          </a:prstGeom>
        </p:spPr>
      </p:pic>
      <p:pic>
        <p:nvPicPr>
          <p:cNvPr id="33" name="Picture 32"/>
          <p:cNvPicPr>
            <a:picLocks noChangeAspect="1"/>
          </p:cNvPicPr>
          <p:nvPr/>
        </p:nvPicPr>
        <p:blipFill>
          <a:blip r:embed="rId5"/>
          <a:stretch>
            <a:fillRect/>
          </a:stretch>
        </p:blipFill>
        <p:spPr>
          <a:xfrm>
            <a:off x="4733289" y="2852016"/>
            <a:ext cx="419100" cy="241300"/>
          </a:xfrm>
          <a:prstGeom prst="rect">
            <a:avLst/>
          </a:prstGeom>
        </p:spPr>
      </p:pic>
      <p:pic>
        <p:nvPicPr>
          <p:cNvPr id="36" name="Picture 35"/>
          <p:cNvPicPr>
            <a:picLocks noChangeAspect="1"/>
          </p:cNvPicPr>
          <p:nvPr/>
        </p:nvPicPr>
        <p:blipFill>
          <a:blip r:embed="rId6"/>
          <a:stretch>
            <a:fillRect/>
          </a:stretch>
        </p:blipFill>
        <p:spPr>
          <a:xfrm>
            <a:off x="1155210" y="3662680"/>
            <a:ext cx="215900" cy="215900"/>
          </a:xfrm>
          <a:prstGeom prst="rect">
            <a:avLst/>
          </a:prstGeom>
        </p:spPr>
      </p:pic>
      <p:cxnSp>
        <p:nvCxnSpPr>
          <p:cNvPr id="39" name="Straight Arrow Connector 38"/>
          <p:cNvCxnSpPr/>
          <p:nvPr/>
        </p:nvCxnSpPr>
        <p:spPr>
          <a:xfrm>
            <a:off x="3394710" y="3543300"/>
            <a:ext cx="288036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a:blip r:embed="rId7"/>
          <a:stretch>
            <a:fillRect/>
          </a:stretch>
        </p:blipFill>
        <p:spPr>
          <a:xfrm>
            <a:off x="4761229" y="3653632"/>
            <a:ext cx="215900" cy="215900"/>
          </a:xfrm>
          <a:prstGeom prst="rect">
            <a:avLst/>
          </a:prstGeom>
        </p:spPr>
      </p:pic>
      <p:cxnSp>
        <p:nvCxnSpPr>
          <p:cNvPr id="50" name="Straight Arrow Connector 49"/>
          <p:cNvCxnSpPr/>
          <p:nvPr/>
        </p:nvCxnSpPr>
        <p:spPr>
          <a:xfrm>
            <a:off x="6275070" y="3714913"/>
            <a:ext cx="156591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8"/>
          <a:stretch>
            <a:fillRect/>
          </a:stretch>
        </p:blipFill>
        <p:spPr>
          <a:xfrm>
            <a:off x="6938643" y="3423842"/>
            <a:ext cx="215900" cy="215900"/>
          </a:xfrm>
          <a:prstGeom prst="rect">
            <a:avLst/>
          </a:prstGeom>
        </p:spPr>
      </p:pic>
      <p:cxnSp>
        <p:nvCxnSpPr>
          <p:cNvPr id="62" name="Straight Arrow Connector 61"/>
          <p:cNvCxnSpPr/>
          <p:nvPr/>
        </p:nvCxnSpPr>
        <p:spPr>
          <a:xfrm flipH="1">
            <a:off x="4960620" y="3908148"/>
            <a:ext cx="288036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9"/>
          <a:stretch>
            <a:fillRect/>
          </a:stretch>
        </p:blipFill>
        <p:spPr>
          <a:xfrm>
            <a:off x="6324253" y="3996572"/>
            <a:ext cx="215900" cy="215900"/>
          </a:xfrm>
          <a:prstGeom prst="rect">
            <a:avLst/>
          </a:prstGeom>
        </p:spPr>
      </p:pic>
      <p:sp>
        <p:nvSpPr>
          <p:cNvPr id="45" name="TextBox 44"/>
          <p:cNvSpPr txBox="1"/>
          <p:nvPr/>
        </p:nvSpPr>
        <p:spPr>
          <a:xfrm>
            <a:off x="0" y="1602018"/>
            <a:ext cx="9143999" cy="369332"/>
          </a:xfrm>
          <a:prstGeom prst="rect">
            <a:avLst/>
          </a:prstGeom>
          <a:noFill/>
        </p:spPr>
        <p:txBody>
          <a:bodyPr wrap="square" rtlCol="0">
            <a:spAutoFit/>
          </a:bodyPr>
          <a:lstStyle/>
          <a:p>
            <a:pPr algn="ctr"/>
            <a:r>
              <a:rPr lang="en-US" sz="1800" b="1" dirty="0"/>
              <a:t>The order </a:t>
            </a:r>
            <a:r>
              <a:rPr lang="en-US" sz="1800" b="1" dirty="0" smtClean="0"/>
              <a:t>matters!</a:t>
            </a:r>
          </a:p>
        </p:txBody>
      </p:sp>
      <p:pic>
        <p:nvPicPr>
          <p:cNvPr id="23" name="Picture 22"/>
          <p:cNvPicPr>
            <a:picLocks noChangeAspect="1"/>
          </p:cNvPicPr>
          <p:nvPr/>
        </p:nvPicPr>
        <p:blipFill>
          <a:blip r:embed="rId10"/>
          <a:stretch>
            <a:fillRect/>
          </a:stretch>
        </p:blipFill>
        <p:spPr>
          <a:xfrm>
            <a:off x="1629882" y="2851783"/>
            <a:ext cx="723900" cy="241300"/>
          </a:xfrm>
          <a:prstGeom prst="rect">
            <a:avLst/>
          </a:prstGeom>
        </p:spPr>
      </p:pic>
      <p:sp>
        <p:nvSpPr>
          <p:cNvPr id="24" name="TextBox 23"/>
          <p:cNvSpPr txBox="1"/>
          <p:nvPr/>
        </p:nvSpPr>
        <p:spPr>
          <a:xfrm>
            <a:off x="2182570" y="4016098"/>
            <a:ext cx="995529" cy="369332"/>
          </a:xfrm>
          <a:prstGeom prst="rect">
            <a:avLst/>
          </a:prstGeom>
          <a:noFill/>
        </p:spPr>
        <p:txBody>
          <a:bodyPr wrap="none" rtlCol="0">
            <a:spAutoFit/>
          </a:bodyPr>
          <a:lstStyle/>
          <a:p>
            <a:r>
              <a:rPr lang="en-US" sz="1800" dirty="0" smtClean="0">
                <a:solidFill>
                  <a:srgbClr val="1D88E5"/>
                </a:solidFill>
              </a:rPr>
              <a:t>Age = 20</a:t>
            </a:r>
            <a:endParaRPr lang="en-US" sz="1800" dirty="0">
              <a:solidFill>
                <a:srgbClr val="1D88E5"/>
              </a:solidFill>
            </a:endParaRPr>
          </a:p>
        </p:txBody>
      </p:sp>
      <p:sp>
        <p:nvSpPr>
          <p:cNvPr id="25" name="TextBox 24"/>
          <p:cNvSpPr txBox="1"/>
          <p:nvPr/>
        </p:nvSpPr>
        <p:spPr>
          <a:xfrm>
            <a:off x="4294936" y="3896886"/>
            <a:ext cx="1171346" cy="369332"/>
          </a:xfrm>
          <a:prstGeom prst="rect">
            <a:avLst/>
          </a:prstGeom>
          <a:noFill/>
        </p:spPr>
        <p:txBody>
          <a:bodyPr wrap="none" rtlCol="0">
            <a:spAutoFit/>
          </a:bodyPr>
          <a:lstStyle/>
          <a:p>
            <a:r>
              <a:rPr lang="en-US" sz="1800" dirty="0" smtClean="0">
                <a:solidFill>
                  <a:srgbClr val="1D88E5"/>
                </a:solidFill>
              </a:rPr>
              <a:t>Day trader</a:t>
            </a:r>
            <a:endParaRPr lang="en-US" sz="1800" dirty="0">
              <a:solidFill>
                <a:srgbClr val="1D88E5"/>
              </a:solidFill>
            </a:endParaRPr>
          </a:p>
        </p:txBody>
      </p:sp>
      <p:sp>
        <p:nvSpPr>
          <p:cNvPr id="2" name="Rectangle 1"/>
          <p:cNvSpPr/>
          <p:nvPr/>
        </p:nvSpPr>
        <p:spPr>
          <a:xfrm>
            <a:off x="1401841" y="1953929"/>
            <a:ext cx="6340325" cy="369332"/>
          </a:xfrm>
          <a:prstGeom prst="rect">
            <a:avLst/>
          </a:prstGeom>
        </p:spPr>
        <p:txBody>
          <a:bodyPr wrap="none">
            <a:spAutoFit/>
          </a:bodyPr>
          <a:lstStyle/>
          <a:p>
            <a:pPr algn="ctr"/>
            <a:r>
              <a:rPr lang="en-US" sz="1800" b="1" dirty="0"/>
              <a:t>SHAP </a:t>
            </a:r>
            <a:r>
              <a:rPr lang="en-US" sz="1800" b="1" dirty="0" smtClean="0"/>
              <a:t>values result from averaging </a:t>
            </a:r>
            <a:r>
              <a:rPr lang="en-US" sz="1800" b="1" dirty="0"/>
              <a:t>over all N! possible orderings.</a:t>
            </a:r>
          </a:p>
        </p:txBody>
      </p:sp>
    </p:spTree>
    <p:extLst>
      <p:ext uri="{BB962C8B-B14F-4D97-AF65-F5344CB8AC3E}">
        <p14:creationId xmlns:p14="http://schemas.microsoft.com/office/powerpoint/2010/main" val="199479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561975" y="1232877"/>
            <a:ext cx="5128117" cy="1402373"/>
            <a:chOff x="561975" y="1232877"/>
            <a:chExt cx="5128117" cy="1402373"/>
          </a:xfrm>
        </p:grpSpPr>
        <p:sp>
          <p:nvSpPr>
            <p:cNvPr id="12" name="Parallelogram 11"/>
            <p:cNvSpPr/>
            <p:nvPr/>
          </p:nvSpPr>
          <p:spPr>
            <a:xfrm rot="16875134">
              <a:off x="1689777" y="516843"/>
              <a:ext cx="896713" cy="2797640"/>
            </a:xfrm>
            <a:prstGeom prst="parallelogram">
              <a:avLst>
                <a:gd name="adj" fmla="val 3400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rallelogram 33"/>
            <p:cNvSpPr/>
            <p:nvPr/>
          </p:nvSpPr>
          <p:spPr>
            <a:xfrm rot="16875134">
              <a:off x="3644165" y="544328"/>
              <a:ext cx="894964" cy="2797640"/>
            </a:xfrm>
            <a:prstGeom prst="parallelogram">
              <a:avLst>
                <a:gd name="adj" fmla="val 3400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561975" y="1756532"/>
              <a:ext cx="2854325" cy="878718"/>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835767" y="1232877"/>
              <a:ext cx="2854325" cy="878718"/>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356999" y="1665603"/>
              <a:ext cx="2366010" cy="82296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4" name="Rectangle 43"/>
          <p:cNvSpPr/>
          <p:nvPr/>
        </p:nvSpPr>
        <p:spPr>
          <a:xfrm>
            <a:off x="551733" y="1204908"/>
            <a:ext cx="2294333" cy="581747"/>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LIME</a:t>
            </a:r>
            <a:endParaRPr lang="en-US" sz="2100" dirty="0" smtClean="0">
              <a:solidFill>
                <a:schemeClr val="bg1"/>
              </a:solidFill>
            </a:endParaRPr>
          </a:p>
        </p:txBody>
      </p:sp>
      <p:sp>
        <p:nvSpPr>
          <p:cNvPr id="45" name="Rectangle 44"/>
          <p:cNvSpPr/>
          <p:nvPr/>
        </p:nvSpPr>
        <p:spPr>
          <a:xfrm>
            <a:off x="551734" y="2430692"/>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a:t>
            </a:r>
            <a:r>
              <a:rPr lang="en-US" sz="2100" dirty="0" smtClean="0">
                <a:solidFill>
                  <a:schemeClr val="bg1"/>
                </a:solidFill>
              </a:rPr>
              <a:t>reg. values</a:t>
            </a:r>
          </a:p>
        </p:txBody>
      </p:sp>
      <p:sp>
        <p:nvSpPr>
          <p:cNvPr id="46" name="Rectangle 45"/>
          <p:cNvSpPr/>
          <p:nvPr/>
        </p:nvSpPr>
        <p:spPr>
          <a:xfrm>
            <a:off x="551733" y="365063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QII</a:t>
            </a:r>
            <a:endParaRPr lang="en-US" sz="2100" dirty="0" smtClean="0">
              <a:solidFill>
                <a:schemeClr val="bg1"/>
              </a:solidFill>
            </a:endParaRPr>
          </a:p>
        </p:txBody>
      </p:sp>
      <p:sp>
        <p:nvSpPr>
          <p:cNvPr id="48" name="Rectangle 47"/>
          <p:cNvSpPr/>
          <p:nvPr/>
        </p:nvSpPr>
        <p:spPr>
          <a:xfrm>
            <a:off x="6261133" y="3654473"/>
            <a:ext cx="2296060" cy="5779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Path expectations</a:t>
            </a:r>
            <a:endParaRPr lang="en-US" sz="1013" dirty="0">
              <a:solidFill>
                <a:schemeClr val="bg1"/>
              </a:solidFill>
            </a:endParaRPr>
          </a:p>
        </p:txBody>
      </p:sp>
      <p:sp>
        <p:nvSpPr>
          <p:cNvPr id="49" name="Rectangle 48"/>
          <p:cNvSpPr/>
          <p:nvPr/>
        </p:nvSpPr>
        <p:spPr>
          <a:xfrm>
            <a:off x="6261133" y="1202974"/>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DeepLIFT</a:t>
            </a:r>
            <a:endParaRPr lang="en-US" sz="2100" dirty="0" smtClean="0">
              <a:solidFill>
                <a:schemeClr val="bg1"/>
              </a:solidFill>
            </a:endParaRPr>
          </a:p>
        </p:txBody>
      </p:sp>
      <p:sp>
        <p:nvSpPr>
          <p:cNvPr id="50" name="Rectangle 49"/>
          <p:cNvSpPr/>
          <p:nvPr/>
        </p:nvSpPr>
        <p:spPr>
          <a:xfrm>
            <a:off x="6262860" y="2430692"/>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Relevance prop.</a:t>
            </a:r>
          </a:p>
        </p:txBody>
      </p:sp>
      <p:sp>
        <p:nvSpPr>
          <p:cNvPr id="47" name="Rectangle 46"/>
          <p:cNvSpPr/>
          <p:nvPr/>
        </p:nvSpPr>
        <p:spPr>
          <a:xfrm>
            <a:off x="3406001" y="365063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Shapley sampling</a:t>
            </a:r>
          </a:p>
        </p:txBody>
      </p:sp>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30" name="Rectangle 29"/>
          <p:cNvSpPr/>
          <p:nvPr/>
        </p:nvSpPr>
        <p:spPr>
          <a:xfrm>
            <a:off x="3406001" y="2080773"/>
            <a:ext cx="2294333" cy="581747"/>
          </a:xfrm>
          <a:prstGeom prst="rect">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a:t>
            </a:r>
          </a:p>
        </p:txBody>
      </p:sp>
    </p:spTree>
    <p:extLst>
      <p:ext uri="{BB962C8B-B14F-4D97-AF65-F5344CB8AC3E}">
        <p14:creationId xmlns:p14="http://schemas.microsoft.com/office/powerpoint/2010/main" val="2036640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8"/>
                                        </p:tgtEl>
                                      </p:cBhvr>
                                    </p:animEffect>
                                    <p:set>
                                      <p:cBhvr>
                                        <p:cTn id="7" dur="1" fill="hold">
                                          <p:stCondLst>
                                            <p:cond delay="499"/>
                                          </p:stCondLst>
                                        </p:cTn>
                                        <p:tgtEl>
                                          <p:spTgt spid="4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6"/>
                                        </p:tgtEl>
                                      </p:cBhvr>
                                    </p:animEffect>
                                    <p:set>
                                      <p:cBhvr>
                                        <p:cTn id="10" dur="1" fill="hold">
                                          <p:stCondLst>
                                            <p:cond delay="499"/>
                                          </p:stCondLst>
                                        </p:cTn>
                                        <p:tgtEl>
                                          <p:spTgt spid="4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7"/>
                                        </p:tgtEl>
                                      </p:cBhvr>
                                    </p:animEffect>
                                    <p:set>
                                      <p:cBhvr>
                                        <p:cTn id="13" dur="1" fill="hold">
                                          <p:stCondLst>
                                            <p:cond delay="499"/>
                                          </p:stCondLst>
                                        </p:cTn>
                                        <p:tgtEl>
                                          <p:spTgt spid="4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5"/>
                                        </p:tgtEl>
                                      </p:cBhvr>
                                    </p:animEffect>
                                    <p:set>
                                      <p:cBhvr>
                                        <p:cTn id="16" dur="1" fill="hold">
                                          <p:stCondLst>
                                            <p:cond delay="499"/>
                                          </p:stCondLst>
                                        </p:cTn>
                                        <p:tgtEl>
                                          <p:spTgt spid="45"/>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50"/>
                                        </p:tgtEl>
                                      </p:cBhvr>
                                    </p:animEffect>
                                    <p:set>
                                      <p:cBhvr>
                                        <p:cTn id="19" dur="1" fill="hold">
                                          <p:stCondLst>
                                            <p:cond delay="499"/>
                                          </p:stCondLst>
                                        </p:cTn>
                                        <p:tgtEl>
                                          <p:spTgt spid="5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49"/>
                                        </p:tgtEl>
                                      </p:cBhvr>
                                    </p:animEffect>
                                    <p:set>
                                      <p:cBhvr>
                                        <p:cTn id="22" dur="1" fill="hold">
                                          <p:stCondLst>
                                            <p:cond delay="499"/>
                                          </p:stCondLst>
                                        </p:cTn>
                                        <p:tgtEl>
                                          <p:spTgt spid="49"/>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8" grpId="0" animBg="1"/>
      <p:bldP spid="49" grpId="0" animBg="1"/>
      <p:bldP spid="50" grpId="0" animBg="1"/>
      <p:bldP spid="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512290" y="2521549"/>
            <a:ext cx="5917108" cy="822503"/>
          </a:xfrm>
          <a:prstGeom prst="rect">
            <a:avLst/>
          </a:prstGeom>
        </p:spPr>
      </p:pic>
      <p:sp>
        <p:nvSpPr>
          <p:cNvPr id="2" name="Title 1"/>
          <p:cNvSpPr>
            <a:spLocks noGrp="1"/>
          </p:cNvSpPr>
          <p:nvPr>
            <p:ph type="title"/>
          </p:nvPr>
        </p:nvSpPr>
        <p:spPr/>
        <p:txBody>
          <a:bodyPr>
            <a:normAutofit/>
          </a:bodyPr>
          <a:lstStyle/>
          <a:p>
            <a:r>
              <a:rPr lang="en-US" dirty="0" smtClean="0">
                <a:solidFill>
                  <a:srgbClr val="1E88E5"/>
                </a:solidFill>
              </a:rPr>
              <a:t>LIME Objective</a:t>
            </a:r>
            <a:endParaRPr lang="en-US" dirty="0">
              <a:solidFill>
                <a:srgbClr val="1E88E5"/>
              </a:solidFill>
            </a:endParaRPr>
          </a:p>
        </p:txBody>
      </p:sp>
      <p:sp>
        <p:nvSpPr>
          <p:cNvPr id="24" name="Slide Number Placeholder 23"/>
          <p:cNvSpPr>
            <a:spLocks noGrp="1"/>
          </p:cNvSpPr>
          <p:nvPr>
            <p:ph type="sldNum" sz="quarter" idx="12"/>
          </p:nvPr>
        </p:nvSpPr>
        <p:spPr/>
        <p:txBody>
          <a:bodyPr/>
          <a:lstStyle/>
          <a:p>
            <a:fld id="{364FD863-39F2-0244-B8C2-644E5D96AAF3}" type="slidenum">
              <a:rPr lang="en-US" smtClean="0"/>
              <a:t>25</a:t>
            </a:fld>
            <a:endParaRPr lang="en-US"/>
          </a:p>
        </p:txBody>
      </p:sp>
      <p:sp>
        <p:nvSpPr>
          <p:cNvPr id="14" name="TextBox 13"/>
          <p:cNvSpPr txBox="1"/>
          <p:nvPr/>
        </p:nvSpPr>
        <p:spPr>
          <a:xfrm>
            <a:off x="628651" y="1463439"/>
            <a:ext cx="6277937" cy="461665"/>
          </a:xfrm>
          <a:prstGeom prst="rect">
            <a:avLst/>
          </a:prstGeom>
          <a:noFill/>
        </p:spPr>
        <p:txBody>
          <a:bodyPr wrap="none" rtlCol="0">
            <a:spAutoFit/>
          </a:bodyPr>
          <a:lstStyle/>
          <a:p>
            <a:r>
              <a:rPr lang="en-US" sz="2400" dirty="0">
                <a:solidFill>
                  <a:schemeClr val="tx1">
                    <a:lumMod val="65000"/>
                    <a:lumOff val="35000"/>
                  </a:schemeClr>
                </a:solidFill>
              </a:rPr>
              <a:t>The loss function </a:t>
            </a:r>
            <a:r>
              <a:rPr lang="en-US" sz="2400" dirty="0" smtClean="0">
                <a:solidFill>
                  <a:schemeClr val="tx1">
                    <a:lumMod val="65000"/>
                    <a:lumOff val="35000"/>
                  </a:schemeClr>
                </a:solidFill>
              </a:rPr>
              <a:t>to force </a:t>
            </a:r>
            <a:r>
              <a:rPr lang="en-US" sz="2400" dirty="0">
                <a:solidFill>
                  <a:schemeClr val="tx1">
                    <a:lumMod val="65000"/>
                    <a:lumOff val="35000"/>
                  </a:schemeClr>
                </a:solidFill>
              </a:rPr>
              <a:t>g to well approximate f</a:t>
            </a:r>
          </a:p>
        </p:txBody>
      </p:sp>
      <p:cxnSp>
        <p:nvCxnSpPr>
          <p:cNvPr id="15" name="Straight Arrow Connector 14"/>
          <p:cNvCxnSpPr/>
          <p:nvPr/>
        </p:nvCxnSpPr>
        <p:spPr>
          <a:xfrm>
            <a:off x="3807815" y="1953561"/>
            <a:ext cx="267891" cy="43332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79464" y="3722648"/>
            <a:ext cx="5986895" cy="461665"/>
          </a:xfrm>
          <a:prstGeom prst="rect">
            <a:avLst/>
          </a:prstGeom>
          <a:noFill/>
        </p:spPr>
        <p:txBody>
          <a:bodyPr wrap="none" rtlCol="0">
            <a:spAutoFit/>
          </a:bodyPr>
          <a:lstStyle/>
          <a:p>
            <a:r>
              <a:rPr lang="en-US" sz="2400" dirty="0">
                <a:solidFill>
                  <a:schemeClr val="tx1">
                    <a:lumMod val="65000"/>
                    <a:lumOff val="35000"/>
                  </a:schemeClr>
                </a:solidFill>
              </a:rPr>
              <a:t>A class of interpretable </a:t>
            </a:r>
            <a:r>
              <a:rPr lang="en-US" sz="2400" dirty="0" smtClean="0">
                <a:solidFill>
                  <a:schemeClr val="tx1">
                    <a:lumMod val="65000"/>
                    <a:lumOff val="35000"/>
                  </a:schemeClr>
                </a:solidFill>
              </a:rPr>
              <a:t>models (linear models)</a:t>
            </a:r>
            <a:endParaRPr lang="en-US" sz="2400" dirty="0">
              <a:solidFill>
                <a:schemeClr val="tx1">
                  <a:lumMod val="65000"/>
                  <a:lumOff val="35000"/>
                </a:schemeClr>
              </a:solidFill>
            </a:endParaRPr>
          </a:p>
        </p:txBody>
      </p:sp>
      <p:cxnSp>
        <p:nvCxnSpPr>
          <p:cNvPr id="17" name="Straight Arrow Connector 16"/>
          <p:cNvCxnSpPr/>
          <p:nvPr/>
        </p:nvCxnSpPr>
        <p:spPr>
          <a:xfrm flipV="1">
            <a:off x="3203972" y="3457073"/>
            <a:ext cx="0" cy="26557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739045" y="3278496"/>
            <a:ext cx="4527714" cy="461665"/>
          </a:xfrm>
          <a:prstGeom prst="rect">
            <a:avLst/>
          </a:prstGeom>
          <a:noFill/>
        </p:spPr>
        <p:txBody>
          <a:bodyPr wrap="none" rtlCol="0">
            <a:spAutoFit/>
          </a:bodyPr>
          <a:lstStyle/>
          <a:p>
            <a:r>
              <a:rPr lang="en-US" sz="2400" dirty="0">
                <a:solidFill>
                  <a:schemeClr val="tx1">
                    <a:lumMod val="65000"/>
                    <a:lumOff val="35000"/>
                  </a:schemeClr>
                </a:solidFill>
              </a:rPr>
              <a:t>Kernel </a:t>
            </a:r>
            <a:r>
              <a:rPr lang="en-US" sz="2400" dirty="0" smtClean="0">
                <a:solidFill>
                  <a:schemeClr val="tx1">
                    <a:lumMod val="65000"/>
                    <a:lumOff val="35000"/>
                  </a:schemeClr>
                </a:solidFill>
              </a:rPr>
              <a:t>specifies </a:t>
            </a:r>
            <a:r>
              <a:rPr lang="en-US" sz="2400" dirty="0">
                <a:solidFill>
                  <a:schemeClr val="tx1">
                    <a:lumMod val="65000"/>
                    <a:lumOff val="35000"/>
                  </a:schemeClr>
                </a:solidFill>
              </a:rPr>
              <a:t>what ‘local’ means</a:t>
            </a:r>
          </a:p>
        </p:txBody>
      </p:sp>
      <p:cxnSp>
        <p:nvCxnSpPr>
          <p:cNvPr id="20" name="Straight Arrow Connector 19"/>
          <p:cNvCxnSpPr/>
          <p:nvPr/>
        </p:nvCxnSpPr>
        <p:spPr>
          <a:xfrm flipV="1">
            <a:off x="5509077" y="3053454"/>
            <a:ext cx="0" cy="26557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98764" y="1819233"/>
            <a:ext cx="3589381" cy="461665"/>
          </a:xfrm>
          <a:prstGeom prst="rect">
            <a:avLst/>
          </a:prstGeom>
          <a:noFill/>
        </p:spPr>
        <p:txBody>
          <a:bodyPr wrap="none" rtlCol="0">
            <a:spAutoFit/>
          </a:bodyPr>
          <a:lstStyle/>
          <a:p>
            <a:r>
              <a:rPr lang="en-US" sz="2400" dirty="0">
                <a:solidFill>
                  <a:schemeClr val="tx1">
                    <a:lumMod val="65000"/>
                    <a:lumOff val="35000"/>
                  </a:schemeClr>
                </a:solidFill>
              </a:rPr>
              <a:t>Optional regularization of g</a:t>
            </a:r>
          </a:p>
        </p:txBody>
      </p:sp>
      <p:cxnSp>
        <p:nvCxnSpPr>
          <p:cNvPr id="22" name="Straight Arrow Connector 21"/>
          <p:cNvCxnSpPr/>
          <p:nvPr/>
        </p:nvCxnSpPr>
        <p:spPr>
          <a:xfrm flipH="1">
            <a:off x="6724646" y="2255232"/>
            <a:ext cx="417" cy="23473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TextBox 22"/>
              <p:cNvSpPr txBox="1"/>
              <p:nvPr/>
            </p:nvSpPr>
            <p:spPr>
              <a:xfrm>
                <a:off x="271854" y="4289163"/>
                <a:ext cx="8600291" cy="461665"/>
              </a:xfrm>
              <a:prstGeom prst="rect">
                <a:avLst/>
              </a:prstGeom>
              <a:noFill/>
            </p:spPr>
            <p:txBody>
              <a:bodyPr wrap="square" rtlCol="0">
                <a:spAutoFit/>
              </a:bodyPr>
              <a:lstStyle/>
              <a:p>
                <a:pPr algn="ctr"/>
                <a:r>
                  <a:rPr lang="en-US" sz="2400" b="1" dirty="0">
                    <a:solidFill>
                      <a:srgbClr val="1E88E5"/>
                    </a:solidFill>
                  </a:rPr>
                  <a:t>But how do we pick </a:t>
                </a:r>
                <a:r>
                  <a:rPr lang="en-US" sz="2400" b="1" dirty="0" smtClean="0">
                    <a:solidFill>
                      <a:srgbClr val="1E88E5"/>
                    </a:solidFill>
                  </a:rPr>
                  <a:t>L</a:t>
                </a:r>
                <a:r>
                  <a:rPr lang="en-US" sz="2400" b="1" dirty="0">
                    <a:solidFill>
                      <a:srgbClr val="1E88E5"/>
                    </a:solidFill>
                  </a:rPr>
                  <a:t>, </a:t>
                </a:r>
                <a14:m>
                  <m:oMath xmlns:m="http://schemas.openxmlformats.org/officeDocument/2006/math">
                    <m:r>
                      <a:rPr lang="el-GR" sz="2400" b="1" i="1">
                        <a:solidFill>
                          <a:srgbClr val="1E88E5"/>
                        </a:solidFill>
                        <a:latin typeface="Cambria Math" charset="0"/>
                        <a:ea typeface="Cambria Math" charset="0"/>
                        <a:cs typeface="Cambria Math" charset="0"/>
                      </a:rPr>
                      <m:t>𝜴</m:t>
                    </m:r>
                  </m:oMath>
                </a14:m>
                <a:r>
                  <a:rPr lang="en-US" sz="2400" b="1" dirty="0">
                    <a:solidFill>
                      <a:srgbClr val="1E88E5"/>
                    </a:solidFill>
                  </a:rPr>
                  <a:t>, and </a:t>
                </a:r>
                <a14:m>
                  <m:oMath xmlns:m="http://schemas.openxmlformats.org/officeDocument/2006/math">
                    <m:sSub>
                      <m:sSubPr>
                        <m:ctrlPr>
                          <a:rPr lang="en-US" sz="2400" b="1" i="1">
                            <a:solidFill>
                              <a:srgbClr val="1E88E5"/>
                            </a:solidFill>
                            <a:latin typeface="Cambria Math" charset="0"/>
                          </a:rPr>
                        </m:ctrlPr>
                      </m:sSubPr>
                      <m:e>
                        <m:r>
                          <a:rPr lang="en-US" sz="2400" b="1" i="1">
                            <a:solidFill>
                              <a:srgbClr val="1E88E5"/>
                            </a:solidFill>
                            <a:latin typeface="Cambria Math" charset="0"/>
                            <a:ea typeface="Cambria Math" charset="0"/>
                            <a:cs typeface="Cambria Math" charset="0"/>
                          </a:rPr>
                          <m:t>𝝅</m:t>
                        </m:r>
                      </m:e>
                      <m:sub>
                        <m:r>
                          <a:rPr lang="en-US" sz="2400" b="1" i="1">
                            <a:solidFill>
                              <a:srgbClr val="1E88E5"/>
                            </a:solidFill>
                            <a:latin typeface="Cambria Math" charset="0"/>
                          </a:rPr>
                          <m:t>𝒙</m:t>
                        </m:r>
                        <m:r>
                          <a:rPr lang="en-US" sz="2400" b="1" i="1">
                            <a:solidFill>
                              <a:srgbClr val="1E88E5"/>
                            </a:solidFill>
                            <a:latin typeface="Cambria Math" charset="0"/>
                          </a:rPr>
                          <m:t>′</m:t>
                        </m:r>
                      </m:sub>
                    </m:sSub>
                  </m:oMath>
                </a14:m>
                <a:r>
                  <a:rPr lang="en-US" sz="2400" b="1" dirty="0">
                    <a:solidFill>
                      <a:srgbClr val="1E88E5"/>
                    </a:solidFill>
                  </a:rPr>
                  <a:t>?</a:t>
                </a:r>
              </a:p>
            </p:txBody>
          </p:sp>
        </mc:Choice>
        <mc:Fallback xmlns="">
          <p:sp>
            <p:nvSpPr>
              <p:cNvPr id="23" name="TextBox 22"/>
              <p:cNvSpPr txBox="1">
                <a:spLocks noRot="1" noChangeAspect="1" noMove="1" noResize="1" noEditPoints="1" noAdjustHandles="1" noChangeArrowheads="1" noChangeShapeType="1" noTextEdit="1"/>
              </p:cNvSpPr>
              <p:nvPr/>
            </p:nvSpPr>
            <p:spPr>
              <a:xfrm>
                <a:off x="271854" y="4289163"/>
                <a:ext cx="8600291" cy="461665"/>
              </a:xfrm>
              <a:prstGeom prst="rect">
                <a:avLst/>
              </a:prstGeom>
              <a:blipFill rotWithShape="0">
                <a:blip r:embed="rId4"/>
                <a:stretch>
                  <a:fillRect t="-10667" b="-30667"/>
                </a:stretch>
              </a:blipFill>
            </p:spPr>
            <p:txBody>
              <a:bodyPr/>
              <a:lstStyle/>
              <a:p>
                <a:r>
                  <a:rPr lang="en-US">
                    <a:noFill/>
                  </a:rPr>
                  <a:t> </a:t>
                </a:r>
              </a:p>
            </p:txBody>
          </p:sp>
        </mc:Fallback>
      </mc:AlternateContent>
    </p:spTree>
    <p:extLst>
      <p:ext uri="{BB962C8B-B14F-4D97-AF65-F5344CB8AC3E}">
        <p14:creationId xmlns:p14="http://schemas.microsoft.com/office/powerpoint/2010/main" val="29539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9" grpId="0"/>
      <p:bldP spid="21"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64FD863-39F2-0244-B8C2-644E5D96AAF3}" type="slidenum">
              <a:rPr lang="en-US" smtClean="0"/>
              <a:t>26</a:t>
            </a:fld>
            <a:endParaRPr lang="en-US"/>
          </a:p>
        </p:txBody>
      </p:sp>
      <p:pic>
        <p:nvPicPr>
          <p:cNvPr id="4" name="Picture 3"/>
          <p:cNvPicPr>
            <a:picLocks noChangeAspect="1"/>
          </p:cNvPicPr>
          <p:nvPr/>
        </p:nvPicPr>
        <p:blipFill rotWithShape="1">
          <a:blip r:embed="rId3"/>
          <a:srcRect t="2" b="77007"/>
          <a:stretch/>
        </p:blipFill>
        <p:spPr>
          <a:xfrm>
            <a:off x="514983" y="2957707"/>
            <a:ext cx="4453654" cy="342900"/>
          </a:xfrm>
          <a:prstGeom prst="rect">
            <a:avLst/>
          </a:prstGeom>
        </p:spPr>
      </p:pic>
      <p:sp>
        <p:nvSpPr>
          <p:cNvPr id="14" name="Rectangle 13"/>
          <p:cNvSpPr/>
          <p:nvPr/>
        </p:nvSpPr>
        <p:spPr>
          <a:xfrm>
            <a:off x="4927693" y="2135454"/>
            <a:ext cx="475060" cy="410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8" name="Picture 7"/>
          <p:cNvPicPr>
            <a:picLocks noChangeAspect="1"/>
          </p:cNvPicPr>
          <p:nvPr/>
        </p:nvPicPr>
        <p:blipFill rotWithShape="1">
          <a:blip r:embed="rId3"/>
          <a:srcRect t="60181" b="3032"/>
          <a:stretch/>
        </p:blipFill>
        <p:spPr>
          <a:xfrm>
            <a:off x="514983" y="2148826"/>
            <a:ext cx="4453654" cy="548640"/>
          </a:xfrm>
          <a:prstGeom prst="rect">
            <a:avLst/>
          </a:prstGeom>
        </p:spPr>
      </p:pic>
      <p:pic>
        <p:nvPicPr>
          <p:cNvPr id="9" name="Picture 8"/>
          <p:cNvPicPr>
            <a:picLocks noChangeAspect="1"/>
          </p:cNvPicPr>
          <p:nvPr/>
        </p:nvPicPr>
        <p:blipFill rotWithShape="1">
          <a:blip r:embed="rId3"/>
          <a:srcRect t="23205" b="40007"/>
          <a:stretch/>
        </p:blipFill>
        <p:spPr>
          <a:xfrm>
            <a:off x="514983" y="3560848"/>
            <a:ext cx="4453654" cy="548640"/>
          </a:xfrm>
          <a:prstGeom prst="rect">
            <a:avLst/>
          </a:prstGeom>
        </p:spPr>
      </p:pic>
      <mc:AlternateContent xmlns:mc="http://schemas.openxmlformats.org/markup-compatibility/2006" xmlns:a14="http://schemas.microsoft.com/office/drawing/2010/main">
        <mc:Choice Requires="a14">
          <p:sp>
            <p:nvSpPr>
              <p:cNvPr id="16" name="Title 1"/>
              <p:cNvSpPr>
                <a:spLocks noGrp="1"/>
              </p:cNvSpPr>
              <p:nvPr>
                <p:ph type="title"/>
              </p:nvPr>
            </p:nvSpPr>
            <p:spPr>
              <a:xfrm>
                <a:off x="617220" y="400198"/>
                <a:ext cx="7932420" cy="1309130"/>
              </a:xfrm>
            </p:spPr>
            <p:txBody>
              <a:bodyPr>
                <a:noAutofit/>
              </a:bodyPr>
              <a:lstStyle/>
              <a:p>
                <a:r>
                  <a:rPr lang="en-US" sz="2800" b="1" dirty="0" smtClean="0">
                    <a:solidFill>
                      <a:srgbClr val="1E88E5"/>
                    </a:solidFill>
                  </a:rPr>
                  <a:t>L</a:t>
                </a:r>
                <a:r>
                  <a:rPr lang="en-US" sz="2800" b="1" dirty="0">
                    <a:solidFill>
                      <a:srgbClr val="1E88E5"/>
                    </a:solidFill>
                  </a:rPr>
                  <a:t>, </a:t>
                </a:r>
                <a14:m>
                  <m:oMath xmlns:m="http://schemas.openxmlformats.org/officeDocument/2006/math">
                    <m:r>
                      <a:rPr lang="el-GR" sz="2800" b="1" i="1">
                        <a:solidFill>
                          <a:srgbClr val="1E88E5"/>
                        </a:solidFill>
                        <a:latin typeface="Cambria Math" charset="0"/>
                        <a:ea typeface="Cambria Math" charset="0"/>
                        <a:cs typeface="Cambria Math" charset="0"/>
                      </a:rPr>
                      <m:t>𝜴</m:t>
                    </m:r>
                  </m:oMath>
                </a14:m>
                <a:r>
                  <a:rPr lang="en-US" sz="2800" b="1" dirty="0">
                    <a:solidFill>
                      <a:srgbClr val="1E88E5"/>
                    </a:solidFill>
                  </a:rPr>
                  <a:t>, </a:t>
                </a:r>
                <a:r>
                  <a:rPr lang="en-US" sz="2800" dirty="0">
                    <a:solidFill>
                      <a:srgbClr val="1E88E5"/>
                    </a:solidFill>
                  </a:rPr>
                  <a:t>and</a:t>
                </a:r>
                <a:r>
                  <a:rPr lang="en-US" sz="2800" b="1" dirty="0">
                    <a:solidFill>
                      <a:srgbClr val="1E88E5"/>
                    </a:solidFill>
                  </a:rPr>
                  <a:t> </a:t>
                </a:r>
                <a14:m>
                  <m:oMath xmlns:m="http://schemas.openxmlformats.org/officeDocument/2006/math">
                    <m:sSub>
                      <m:sSubPr>
                        <m:ctrlPr>
                          <a:rPr lang="en-US" sz="2800" b="1" i="1">
                            <a:solidFill>
                              <a:srgbClr val="1E88E5"/>
                            </a:solidFill>
                            <a:latin typeface="Cambria Math" charset="0"/>
                          </a:rPr>
                        </m:ctrlPr>
                      </m:sSubPr>
                      <m:e>
                        <m:r>
                          <a:rPr lang="en-US" sz="2800" b="1" i="1">
                            <a:solidFill>
                              <a:srgbClr val="1E88E5"/>
                            </a:solidFill>
                            <a:latin typeface="Cambria Math" charset="0"/>
                            <a:ea typeface="Cambria Math" charset="0"/>
                            <a:cs typeface="Cambria Math" charset="0"/>
                          </a:rPr>
                          <m:t>𝝅</m:t>
                        </m:r>
                      </m:e>
                      <m:sub>
                        <m:r>
                          <a:rPr lang="en-US" sz="2800" b="1" i="1">
                            <a:solidFill>
                              <a:srgbClr val="1E88E5"/>
                            </a:solidFill>
                            <a:latin typeface="Cambria Math" charset="0"/>
                          </a:rPr>
                          <m:t>𝒙</m:t>
                        </m:r>
                        <m:r>
                          <a:rPr lang="en-US" sz="2800" b="1" i="1">
                            <a:solidFill>
                              <a:srgbClr val="1E88E5"/>
                            </a:solidFill>
                            <a:latin typeface="Cambria Math" charset="0"/>
                          </a:rPr>
                          <m:t>′</m:t>
                        </m:r>
                      </m:sub>
                    </m:sSub>
                  </m:oMath>
                </a14:m>
                <a:r>
                  <a:rPr lang="en-US" sz="2800" dirty="0">
                    <a:solidFill>
                      <a:srgbClr val="1E88E5"/>
                    </a:solidFill>
                  </a:rPr>
                  <a:t> are </a:t>
                </a:r>
                <a:r>
                  <a:rPr lang="en-US" sz="2800" dirty="0" smtClean="0">
                    <a:solidFill>
                      <a:srgbClr val="1E88E5"/>
                    </a:solidFill>
                  </a:rPr>
                  <a:t>forced under </a:t>
                </a:r>
                <a:r>
                  <a:rPr lang="en-US" sz="2800" dirty="0">
                    <a:solidFill>
                      <a:srgbClr val="1E88E5"/>
                    </a:solidFill>
                  </a:rPr>
                  <a:t>local accuracy and consistency </a:t>
                </a:r>
                <a:r>
                  <a:rPr lang="en-US" sz="2800" dirty="0" smtClean="0">
                    <a:solidFill>
                      <a:srgbClr val="1E88E5"/>
                    </a:solidFill>
                  </a:rPr>
                  <a:t>!</a:t>
                </a:r>
                <a:r>
                  <a:rPr lang="en-US" sz="2800" dirty="0"/>
                  <a:t/>
                </a:r>
                <a:br>
                  <a:rPr lang="en-US" sz="2800" dirty="0"/>
                </a:br>
                <a:endParaRPr lang="en-US" sz="2800" dirty="0">
                  <a:solidFill>
                    <a:srgbClr val="1E88E5"/>
                  </a:solidFill>
                </a:endParaRPr>
              </a:p>
            </p:txBody>
          </p:sp>
        </mc:Choice>
        <mc:Fallback xmlns="">
          <p:sp>
            <p:nvSpPr>
              <p:cNvPr id="16" name="Title 1"/>
              <p:cNvSpPr>
                <a:spLocks noGrp="1" noRot="1" noChangeAspect="1" noMove="1" noResize="1" noEditPoints="1" noAdjustHandles="1" noChangeArrowheads="1" noChangeShapeType="1" noTextEdit="1"/>
              </p:cNvSpPr>
              <p:nvPr>
                <p:ph type="title"/>
              </p:nvPr>
            </p:nvSpPr>
            <p:spPr>
              <a:xfrm>
                <a:off x="617220" y="400198"/>
                <a:ext cx="7932420" cy="1309130"/>
              </a:xfrm>
              <a:blipFill rotWithShape="0">
                <a:blip r:embed="rId4"/>
                <a:stretch>
                  <a:fillRect l="-1536" t="-5140"/>
                </a:stretch>
              </a:blipFill>
            </p:spPr>
            <p:txBody>
              <a:bodyPr/>
              <a:lstStyle/>
              <a:p>
                <a:r>
                  <a:rPr lang="en-US">
                    <a:noFill/>
                  </a:rPr>
                  <a:t> </a:t>
                </a:r>
              </a:p>
            </p:txBody>
          </p:sp>
        </mc:Fallback>
      </mc:AlternateContent>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4570" y="1709328"/>
            <a:ext cx="3606800" cy="26670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54570" y="1709328"/>
            <a:ext cx="3606800" cy="2667000"/>
          </a:xfrm>
          <a:prstGeom prst="rect">
            <a:avLst/>
          </a:prstGeom>
        </p:spPr>
      </p:pic>
      <p:sp>
        <p:nvSpPr>
          <p:cNvPr id="15" name="Rectangle 14"/>
          <p:cNvSpPr/>
          <p:nvPr/>
        </p:nvSpPr>
        <p:spPr>
          <a:xfrm>
            <a:off x="5817326" y="4109488"/>
            <a:ext cx="2698024" cy="266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Interpretable input space</a:t>
            </a:r>
            <a:endParaRPr lang="en-US" dirty="0">
              <a:solidFill>
                <a:schemeClr val="tx1"/>
              </a:solidFill>
            </a:endParaRPr>
          </a:p>
        </p:txBody>
      </p:sp>
      <p:sp>
        <p:nvSpPr>
          <p:cNvPr id="17" name="Rectangle 16"/>
          <p:cNvSpPr/>
          <p:nvPr/>
        </p:nvSpPr>
        <p:spPr>
          <a:xfrm rot="16200000">
            <a:off x="4016170" y="2827015"/>
            <a:ext cx="2298106" cy="266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Kernel weight</a:t>
            </a:r>
            <a:endParaRPr lang="en-US" dirty="0">
              <a:solidFill>
                <a:schemeClr val="tx1"/>
              </a:solidFill>
            </a:endParaRPr>
          </a:p>
        </p:txBody>
      </p:sp>
    </p:spTree>
    <p:extLst>
      <p:ext uri="{BB962C8B-B14F-4D97-AF65-F5344CB8AC3E}">
        <p14:creationId xmlns:p14="http://schemas.microsoft.com/office/powerpoint/2010/main" val="99737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427857" y="177701"/>
            <a:ext cx="8115300" cy="994172"/>
          </a:xfrm>
        </p:spPr>
        <p:txBody>
          <a:bodyPr>
            <a:normAutofit/>
          </a:bodyPr>
          <a:lstStyle/>
          <a:p>
            <a:r>
              <a:rPr lang="en-US" dirty="0">
                <a:solidFill>
                  <a:schemeClr val="bg1"/>
                </a:solidFill>
              </a:rPr>
              <a:t>Improved consistency </a:t>
            </a:r>
            <a:r>
              <a:rPr lang="en-US" dirty="0" smtClean="0">
                <a:solidFill>
                  <a:schemeClr val="bg1"/>
                </a:solidFill>
              </a:rPr>
              <a:t>with human intuition</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27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57" y="273844"/>
            <a:ext cx="801886" cy="801886"/>
          </a:xfrm>
          <a:prstGeom prst="rect">
            <a:avLst/>
          </a:prstGeom>
        </p:spPr>
      </p:pic>
      <p:sp>
        <p:nvSpPr>
          <p:cNvPr id="10" name="Rectangle 9"/>
          <p:cNvSpPr/>
          <p:nvPr/>
        </p:nvSpPr>
        <p:spPr>
          <a:xfrm>
            <a:off x="6305307" y="2634408"/>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t</a:t>
            </a:r>
            <a:r>
              <a:rPr lang="en-US" sz="1800" dirty="0" smtClean="0">
                <a:solidFill>
                  <a:schemeClr val="tx1"/>
                </a:solidFill>
              </a:rPr>
              <a:t>reatment</a:t>
            </a:r>
          </a:p>
          <a:p>
            <a:pPr algn="ctr"/>
            <a:r>
              <a:rPr lang="en-US" sz="1800" dirty="0" smtClean="0">
                <a:solidFill>
                  <a:schemeClr val="tx1"/>
                </a:solidFill>
              </a:rPr>
              <a:t>priority</a:t>
            </a:r>
            <a:endParaRPr lang="en-US" sz="1800" dirty="0">
              <a:solidFill>
                <a:schemeClr val="tx1"/>
              </a:solidFill>
            </a:endParaRPr>
          </a:p>
        </p:txBody>
      </p:sp>
      <p:sp>
        <p:nvSpPr>
          <p:cNvPr id="11" name="Rectangle 10"/>
          <p:cNvSpPr/>
          <p:nvPr/>
        </p:nvSpPr>
        <p:spPr>
          <a:xfrm>
            <a:off x="936551" y="1980785"/>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12" name="Rectangle 11"/>
          <p:cNvSpPr/>
          <p:nvPr/>
        </p:nvSpPr>
        <p:spPr>
          <a:xfrm>
            <a:off x="3618651" y="2367529"/>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a:t>
            </a:r>
            <a:r>
              <a:rPr lang="en-US" sz="1800" dirty="0" smtClean="0"/>
              <a:t>reatment model</a:t>
            </a:r>
          </a:p>
        </p:txBody>
      </p:sp>
      <p:cxnSp>
        <p:nvCxnSpPr>
          <p:cNvPr id="13" name="Straight Connector 12"/>
          <p:cNvCxnSpPr/>
          <p:nvPr/>
        </p:nvCxnSpPr>
        <p:spPr>
          <a:xfrm>
            <a:off x="2087836" y="2113147"/>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087836" y="2747202"/>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087836" y="3485829"/>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319396" y="3056648"/>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2458429" y="2067763"/>
            <a:ext cx="693010" cy="300082"/>
          </a:xfrm>
          <a:prstGeom prst="rect">
            <a:avLst/>
          </a:prstGeom>
          <a:noFill/>
        </p:spPr>
        <p:txBody>
          <a:bodyPr wrap="none" rtlCol="0">
            <a:spAutoFit/>
          </a:bodyPr>
          <a:lstStyle/>
          <a:p>
            <a:r>
              <a:rPr lang="en-US" dirty="0"/>
              <a:t>c</a:t>
            </a:r>
            <a:r>
              <a:rPr lang="en-US" dirty="0" smtClean="0"/>
              <a:t>ough?</a:t>
            </a:r>
            <a:endParaRPr lang="en-US" dirty="0"/>
          </a:p>
        </p:txBody>
      </p:sp>
      <p:sp>
        <p:nvSpPr>
          <p:cNvPr id="23" name="TextBox 22"/>
          <p:cNvSpPr txBox="1"/>
          <p:nvPr/>
        </p:nvSpPr>
        <p:spPr>
          <a:xfrm rot="664804">
            <a:off x="2414377" y="2550785"/>
            <a:ext cx="623889" cy="300082"/>
          </a:xfrm>
          <a:prstGeom prst="rect">
            <a:avLst/>
          </a:prstGeom>
          <a:noFill/>
        </p:spPr>
        <p:txBody>
          <a:bodyPr wrap="none" rtlCol="0">
            <a:spAutoFit/>
          </a:bodyPr>
          <a:lstStyle/>
          <a:p>
            <a:r>
              <a:rPr lang="en-US" dirty="0" smtClean="0"/>
              <a:t>fever?</a:t>
            </a:r>
            <a:endParaRPr lang="en-US" dirty="0"/>
          </a:p>
        </p:txBody>
      </p:sp>
      <p:sp>
        <p:nvSpPr>
          <p:cNvPr id="24" name="TextBox 23"/>
          <p:cNvSpPr txBox="1"/>
          <p:nvPr/>
        </p:nvSpPr>
        <p:spPr>
          <a:xfrm rot="20957699">
            <a:off x="2231134" y="3385905"/>
            <a:ext cx="1032719" cy="300082"/>
          </a:xfrm>
          <a:prstGeom prst="rect">
            <a:avLst/>
          </a:prstGeom>
          <a:noFill/>
        </p:spPr>
        <p:txBody>
          <a:bodyPr wrap="none" rtlCol="0">
            <a:spAutoFit/>
          </a:bodyPr>
          <a:lstStyle/>
          <a:p>
            <a:r>
              <a:rPr lang="en-US" dirty="0" smtClean="0"/>
              <a:t>congestion?</a:t>
            </a:r>
            <a:endParaRPr lang="en-US" dirty="0"/>
          </a:p>
        </p:txBody>
      </p:sp>
    </p:spTree>
    <p:extLst>
      <p:ext uri="{BB962C8B-B14F-4D97-AF65-F5344CB8AC3E}">
        <p14:creationId xmlns:p14="http://schemas.microsoft.com/office/powerpoint/2010/main" val="3012850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427857" y="177701"/>
            <a:ext cx="8115300" cy="994172"/>
          </a:xfrm>
        </p:spPr>
        <p:txBody>
          <a:bodyPr>
            <a:normAutofit/>
          </a:bodyPr>
          <a:lstStyle/>
          <a:p>
            <a:r>
              <a:rPr lang="en-US" dirty="0">
                <a:solidFill>
                  <a:schemeClr val="bg1"/>
                </a:solidFill>
              </a:rPr>
              <a:t>Improved consistency </a:t>
            </a:r>
            <a:r>
              <a:rPr lang="en-US" dirty="0" smtClean="0">
                <a:solidFill>
                  <a:schemeClr val="bg1"/>
                </a:solidFill>
              </a:rPr>
              <a:t>with human intuition</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28</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57" y="273844"/>
            <a:ext cx="801886" cy="801886"/>
          </a:xfrm>
          <a:prstGeom prst="rect">
            <a:avLst/>
          </a:prstGeom>
        </p:spPr>
      </p:pic>
      <p:sp>
        <p:nvSpPr>
          <p:cNvPr id="10" name="Rectangle 9"/>
          <p:cNvSpPr/>
          <p:nvPr/>
        </p:nvSpPr>
        <p:spPr>
          <a:xfrm>
            <a:off x="6305307" y="2634408"/>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t</a:t>
            </a:r>
            <a:r>
              <a:rPr lang="en-US" sz="1800" dirty="0" smtClean="0">
                <a:solidFill>
                  <a:schemeClr val="tx1"/>
                </a:solidFill>
              </a:rPr>
              <a:t>reatment</a:t>
            </a:r>
          </a:p>
          <a:p>
            <a:pPr algn="ctr"/>
            <a:r>
              <a:rPr lang="en-US" sz="1800" dirty="0" smtClean="0">
                <a:solidFill>
                  <a:schemeClr val="tx1"/>
                </a:solidFill>
              </a:rPr>
              <a:t>priority</a:t>
            </a:r>
            <a:endParaRPr lang="en-US" sz="1800" dirty="0">
              <a:solidFill>
                <a:schemeClr val="tx1"/>
              </a:solidFill>
            </a:endParaRPr>
          </a:p>
        </p:txBody>
      </p:sp>
      <p:sp>
        <p:nvSpPr>
          <p:cNvPr id="11" name="Rectangle 10"/>
          <p:cNvSpPr/>
          <p:nvPr/>
        </p:nvSpPr>
        <p:spPr>
          <a:xfrm>
            <a:off x="936551" y="1980785"/>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12" name="Rectangle 11"/>
          <p:cNvSpPr/>
          <p:nvPr/>
        </p:nvSpPr>
        <p:spPr>
          <a:xfrm>
            <a:off x="3618651" y="2367529"/>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a:t>
            </a:r>
            <a:r>
              <a:rPr lang="en-US" sz="1800" dirty="0" smtClean="0"/>
              <a:t>reatment model</a:t>
            </a:r>
          </a:p>
        </p:txBody>
      </p:sp>
      <p:cxnSp>
        <p:nvCxnSpPr>
          <p:cNvPr id="13" name="Straight Connector 12"/>
          <p:cNvCxnSpPr/>
          <p:nvPr/>
        </p:nvCxnSpPr>
        <p:spPr>
          <a:xfrm>
            <a:off x="2087836" y="2113147"/>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087836" y="2747202"/>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087836" y="3485829"/>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319396" y="3056648"/>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2458431" y="2067763"/>
            <a:ext cx="693010" cy="300082"/>
          </a:xfrm>
          <a:prstGeom prst="rect">
            <a:avLst/>
          </a:prstGeom>
          <a:noFill/>
        </p:spPr>
        <p:txBody>
          <a:bodyPr wrap="none" rtlCol="0">
            <a:spAutoFit/>
          </a:bodyPr>
          <a:lstStyle/>
          <a:p>
            <a:r>
              <a:rPr lang="en-US" dirty="0" smtClean="0"/>
              <a:t>cough?</a:t>
            </a:r>
            <a:endParaRPr lang="en-US" dirty="0"/>
          </a:p>
        </p:txBody>
      </p:sp>
      <p:sp>
        <p:nvSpPr>
          <p:cNvPr id="23" name="TextBox 22"/>
          <p:cNvSpPr txBox="1"/>
          <p:nvPr/>
        </p:nvSpPr>
        <p:spPr>
          <a:xfrm rot="664804">
            <a:off x="2414377" y="2550785"/>
            <a:ext cx="623889" cy="300082"/>
          </a:xfrm>
          <a:prstGeom prst="rect">
            <a:avLst/>
          </a:prstGeom>
          <a:noFill/>
        </p:spPr>
        <p:txBody>
          <a:bodyPr wrap="none" rtlCol="0">
            <a:spAutoFit/>
          </a:bodyPr>
          <a:lstStyle/>
          <a:p>
            <a:r>
              <a:rPr lang="en-US" dirty="0" smtClean="0"/>
              <a:t>fever?</a:t>
            </a:r>
            <a:endParaRPr lang="en-US" dirty="0"/>
          </a:p>
        </p:txBody>
      </p:sp>
      <p:sp>
        <p:nvSpPr>
          <p:cNvPr id="24" name="TextBox 23"/>
          <p:cNvSpPr txBox="1"/>
          <p:nvPr/>
        </p:nvSpPr>
        <p:spPr>
          <a:xfrm rot="20957699">
            <a:off x="2231134" y="3385905"/>
            <a:ext cx="1032719" cy="300082"/>
          </a:xfrm>
          <a:prstGeom prst="rect">
            <a:avLst/>
          </a:prstGeom>
          <a:noFill/>
        </p:spPr>
        <p:txBody>
          <a:bodyPr wrap="none" rtlCol="0">
            <a:spAutoFit/>
          </a:bodyPr>
          <a:lstStyle/>
          <a:p>
            <a:r>
              <a:rPr lang="en-US" dirty="0" smtClean="0"/>
              <a:t>congestion?</a:t>
            </a:r>
            <a:endParaRPr lang="en-US" dirty="0"/>
          </a:p>
        </p:txBody>
      </p:sp>
      <p:sp>
        <p:nvSpPr>
          <p:cNvPr id="9" name="TextBox 8"/>
          <p:cNvSpPr txBox="1"/>
          <p:nvPr/>
        </p:nvSpPr>
        <p:spPr>
          <a:xfrm>
            <a:off x="3598989" y="2494029"/>
            <a:ext cx="1720407" cy="1338828"/>
          </a:xfrm>
          <a:prstGeom prst="rect">
            <a:avLst/>
          </a:prstGeom>
          <a:noFill/>
        </p:spPr>
        <p:txBody>
          <a:bodyPr wrap="none" rtlCol="0">
            <a:spAutoFit/>
          </a:bodyPr>
          <a:lstStyle/>
          <a:p>
            <a:pPr algn="r"/>
            <a:r>
              <a:rPr lang="en-US" dirty="0" smtClean="0"/>
              <a:t>cough AND fever → 2</a:t>
            </a:r>
          </a:p>
          <a:p>
            <a:pPr algn="r"/>
            <a:endParaRPr lang="en-US" dirty="0" smtClean="0"/>
          </a:p>
          <a:p>
            <a:pPr algn="r"/>
            <a:r>
              <a:rPr lang="en-US" dirty="0"/>
              <a:t>cough </a:t>
            </a:r>
            <a:r>
              <a:rPr lang="en-US" dirty="0" smtClean="0"/>
              <a:t>XOR </a:t>
            </a:r>
            <a:r>
              <a:rPr lang="en-US" dirty="0"/>
              <a:t>fever → </a:t>
            </a:r>
            <a:r>
              <a:rPr lang="en-US" dirty="0" smtClean="0"/>
              <a:t>5</a:t>
            </a:r>
          </a:p>
          <a:p>
            <a:pPr algn="r"/>
            <a:endParaRPr lang="en-US" dirty="0" smtClean="0"/>
          </a:p>
          <a:p>
            <a:pPr algn="r"/>
            <a:r>
              <a:rPr lang="en-US" dirty="0"/>
              <a:t>o</a:t>
            </a:r>
            <a:r>
              <a:rPr lang="en-US" dirty="0" smtClean="0"/>
              <a:t>therwise </a:t>
            </a:r>
            <a:r>
              <a:rPr lang="en-US" dirty="0"/>
              <a:t>→ </a:t>
            </a:r>
            <a:r>
              <a:rPr lang="en-US" dirty="0" smtClean="0"/>
              <a:t>0</a:t>
            </a:r>
            <a:endParaRPr lang="en-US" dirty="0"/>
          </a:p>
          <a:p>
            <a:endParaRPr lang="en-US" dirty="0"/>
          </a:p>
        </p:txBody>
      </p:sp>
    </p:spTree>
    <p:extLst>
      <p:ext uri="{BB962C8B-B14F-4D97-AF65-F5344CB8AC3E}">
        <p14:creationId xmlns:p14="http://schemas.microsoft.com/office/powerpoint/2010/main" val="2540710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427857" y="177701"/>
            <a:ext cx="8115300" cy="994172"/>
          </a:xfrm>
        </p:spPr>
        <p:txBody>
          <a:bodyPr>
            <a:normAutofit/>
          </a:bodyPr>
          <a:lstStyle/>
          <a:p>
            <a:r>
              <a:rPr lang="en-US" dirty="0" smtClean="0">
                <a:solidFill>
                  <a:schemeClr val="bg1"/>
                </a:solidFill>
              </a:rPr>
              <a:t>Improved consistency with human intuition</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29</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57" y="273844"/>
            <a:ext cx="801886" cy="801886"/>
          </a:xfrm>
          <a:prstGeom prst="rect">
            <a:avLst/>
          </a:prstGeom>
        </p:spPr>
      </p:pic>
      <p:sp>
        <p:nvSpPr>
          <p:cNvPr id="10" name="Rectangle 9"/>
          <p:cNvSpPr/>
          <p:nvPr/>
        </p:nvSpPr>
        <p:spPr>
          <a:xfrm>
            <a:off x="6305307" y="2634408"/>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solidFill>
                  <a:schemeClr val="tx1"/>
                </a:solidFill>
              </a:rPr>
              <a:t>2</a:t>
            </a:r>
            <a:endParaRPr lang="en-US" sz="1800" b="1" dirty="0">
              <a:solidFill>
                <a:schemeClr val="tx1"/>
              </a:solidFill>
            </a:endParaRPr>
          </a:p>
        </p:txBody>
      </p:sp>
      <p:sp>
        <p:nvSpPr>
          <p:cNvPr id="11" name="Rectangle 10"/>
          <p:cNvSpPr/>
          <p:nvPr/>
        </p:nvSpPr>
        <p:spPr>
          <a:xfrm>
            <a:off x="936551" y="1980785"/>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Rectangle 11"/>
          <p:cNvSpPr/>
          <p:nvPr/>
        </p:nvSpPr>
        <p:spPr>
          <a:xfrm>
            <a:off x="3618651" y="2367529"/>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a:t>
            </a:r>
            <a:r>
              <a:rPr lang="en-US" sz="1800" dirty="0" smtClean="0"/>
              <a:t>reatment model</a:t>
            </a:r>
          </a:p>
        </p:txBody>
      </p:sp>
      <p:cxnSp>
        <p:nvCxnSpPr>
          <p:cNvPr id="13" name="Straight Connector 12"/>
          <p:cNvCxnSpPr/>
          <p:nvPr/>
        </p:nvCxnSpPr>
        <p:spPr>
          <a:xfrm>
            <a:off x="2087836" y="2113147"/>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087836" y="2747202"/>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087836" y="3485829"/>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319396" y="3056648"/>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2498506" y="2067763"/>
            <a:ext cx="612860" cy="300082"/>
          </a:xfrm>
          <a:prstGeom prst="rect">
            <a:avLst/>
          </a:prstGeom>
          <a:noFill/>
        </p:spPr>
        <p:txBody>
          <a:bodyPr wrap="none" rtlCol="0">
            <a:spAutoFit/>
          </a:bodyPr>
          <a:lstStyle/>
          <a:p>
            <a:r>
              <a:rPr lang="en-US" b="1" dirty="0" smtClean="0"/>
              <a:t>cough</a:t>
            </a:r>
            <a:endParaRPr lang="en-US" b="1" dirty="0"/>
          </a:p>
        </p:txBody>
      </p:sp>
      <p:sp>
        <p:nvSpPr>
          <p:cNvPr id="23" name="TextBox 22"/>
          <p:cNvSpPr txBox="1"/>
          <p:nvPr/>
        </p:nvSpPr>
        <p:spPr>
          <a:xfrm rot="664804">
            <a:off x="2451439" y="2550785"/>
            <a:ext cx="549766" cy="300082"/>
          </a:xfrm>
          <a:prstGeom prst="rect">
            <a:avLst/>
          </a:prstGeom>
          <a:noFill/>
        </p:spPr>
        <p:txBody>
          <a:bodyPr wrap="none" rtlCol="0">
            <a:spAutoFit/>
          </a:bodyPr>
          <a:lstStyle/>
          <a:p>
            <a:r>
              <a:rPr lang="en-US" b="1" dirty="0" smtClean="0"/>
              <a:t>fever</a:t>
            </a:r>
            <a:endParaRPr lang="en-US" b="1" dirty="0"/>
          </a:p>
        </p:txBody>
      </p:sp>
      <p:sp>
        <p:nvSpPr>
          <p:cNvPr id="24" name="TextBox 23"/>
          <p:cNvSpPr txBox="1"/>
          <p:nvPr/>
        </p:nvSpPr>
        <p:spPr>
          <a:xfrm rot="20957699">
            <a:off x="2265406" y="3385905"/>
            <a:ext cx="964175" cy="300082"/>
          </a:xfrm>
          <a:prstGeom prst="rect">
            <a:avLst/>
          </a:prstGeom>
          <a:noFill/>
        </p:spPr>
        <p:txBody>
          <a:bodyPr wrap="none" rtlCol="0">
            <a:spAutoFit/>
          </a:bodyPr>
          <a:lstStyle/>
          <a:p>
            <a:r>
              <a:rPr lang="en-US" b="1" dirty="0" smtClean="0"/>
              <a:t>congestion</a:t>
            </a:r>
            <a:endParaRPr lang="en-US" b="1" dirty="0"/>
          </a:p>
        </p:txBody>
      </p:sp>
      <p:sp>
        <p:nvSpPr>
          <p:cNvPr id="3" name="TextBox 2"/>
          <p:cNvSpPr txBox="1"/>
          <p:nvPr/>
        </p:nvSpPr>
        <p:spPr>
          <a:xfrm>
            <a:off x="6305307" y="2261093"/>
            <a:ext cx="1812104" cy="338554"/>
          </a:xfrm>
          <a:prstGeom prst="rect">
            <a:avLst/>
          </a:prstGeom>
          <a:noFill/>
        </p:spPr>
        <p:txBody>
          <a:bodyPr wrap="square" rtlCol="0">
            <a:spAutoFit/>
          </a:bodyPr>
          <a:lstStyle/>
          <a:p>
            <a:pPr algn="ctr"/>
            <a:r>
              <a:rPr lang="en-US" sz="1600"/>
              <a:t>t</a:t>
            </a:r>
            <a:r>
              <a:rPr lang="en-US" sz="1600" smtClean="0"/>
              <a:t>reatment priority</a:t>
            </a:r>
            <a:endParaRPr lang="en-US" sz="1600" dirty="0"/>
          </a:p>
        </p:txBody>
      </p:sp>
      <p:sp>
        <p:nvSpPr>
          <p:cNvPr id="9" name="TextBox 8"/>
          <p:cNvSpPr txBox="1"/>
          <p:nvPr/>
        </p:nvSpPr>
        <p:spPr>
          <a:xfrm>
            <a:off x="3598989" y="2494029"/>
            <a:ext cx="1720407" cy="1338828"/>
          </a:xfrm>
          <a:prstGeom prst="rect">
            <a:avLst/>
          </a:prstGeom>
          <a:noFill/>
        </p:spPr>
        <p:txBody>
          <a:bodyPr wrap="none" rtlCol="0">
            <a:spAutoFit/>
          </a:bodyPr>
          <a:lstStyle/>
          <a:p>
            <a:pPr algn="r"/>
            <a:r>
              <a:rPr lang="en-US" b="1" dirty="0" smtClean="0"/>
              <a:t>cough AND fever → 2</a:t>
            </a:r>
          </a:p>
          <a:p>
            <a:pPr algn="r"/>
            <a:endParaRPr lang="en-US" dirty="0" smtClean="0"/>
          </a:p>
          <a:p>
            <a:pPr algn="r"/>
            <a:r>
              <a:rPr lang="en-US" dirty="0">
                <a:solidFill>
                  <a:schemeClr val="tx1">
                    <a:alpha val="50000"/>
                  </a:schemeClr>
                </a:solidFill>
              </a:rPr>
              <a:t>cough </a:t>
            </a:r>
            <a:r>
              <a:rPr lang="en-US" dirty="0" smtClean="0">
                <a:solidFill>
                  <a:schemeClr val="tx1">
                    <a:alpha val="50000"/>
                  </a:schemeClr>
                </a:solidFill>
              </a:rPr>
              <a:t>XOR </a:t>
            </a:r>
            <a:r>
              <a:rPr lang="en-US" dirty="0">
                <a:solidFill>
                  <a:schemeClr val="tx1">
                    <a:alpha val="50000"/>
                  </a:schemeClr>
                </a:solidFill>
              </a:rPr>
              <a:t>fever → </a:t>
            </a:r>
            <a:r>
              <a:rPr lang="en-US" dirty="0" smtClean="0">
                <a:solidFill>
                  <a:schemeClr val="tx1">
                    <a:alpha val="50000"/>
                  </a:schemeClr>
                </a:solidFill>
              </a:rPr>
              <a:t>5</a:t>
            </a:r>
          </a:p>
          <a:p>
            <a:pPr algn="r"/>
            <a:endParaRPr lang="en-US" dirty="0" smtClean="0">
              <a:solidFill>
                <a:schemeClr val="tx1">
                  <a:alpha val="50000"/>
                </a:schemeClr>
              </a:solidFill>
            </a:endParaRPr>
          </a:p>
          <a:p>
            <a:pPr algn="r"/>
            <a:r>
              <a:rPr lang="en-US" dirty="0">
                <a:solidFill>
                  <a:schemeClr val="tx1">
                    <a:alpha val="50000"/>
                  </a:schemeClr>
                </a:solidFill>
              </a:rPr>
              <a:t>o</a:t>
            </a:r>
            <a:r>
              <a:rPr lang="en-US" dirty="0" smtClean="0">
                <a:solidFill>
                  <a:schemeClr val="tx1">
                    <a:alpha val="50000"/>
                  </a:schemeClr>
                </a:solidFill>
              </a:rPr>
              <a:t>therwise </a:t>
            </a:r>
            <a:r>
              <a:rPr lang="en-US" dirty="0">
                <a:solidFill>
                  <a:schemeClr val="tx1">
                    <a:alpha val="50000"/>
                  </a:schemeClr>
                </a:solidFill>
              </a:rPr>
              <a:t>→ </a:t>
            </a:r>
            <a:r>
              <a:rPr lang="en-US" dirty="0" smtClean="0">
                <a:solidFill>
                  <a:schemeClr val="tx1">
                    <a:alpha val="50000"/>
                  </a:schemeClr>
                </a:solidFill>
              </a:rPr>
              <a:t>0</a:t>
            </a:r>
            <a:endParaRPr lang="en-US" dirty="0">
              <a:solidFill>
                <a:schemeClr val="tx1">
                  <a:alpha val="50000"/>
                </a:schemeClr>
              </a:solidFill>
            </a:endParaRPr>
          </a:p>
          <a:p>
            <a:endParaRPr lang="en-US" dirty="0"/>
          </a:p>
        </p:txBody>
      </p:sp>
      <p:pic>
        <p:nvPicPr>
          <p:cNvPr id="18" name="Picture 17"/>
          <p:cNvPicPr>
            <a:picLocks noChangeAspect="1"/>
          </p:cNvPicPr>
          <p:nvPr/>
        </p:nvPicPr>
        <p:blipFill>
          <a:blip r:embed="rId4"/>
          <a:stretch>
            <a:fillRect/>
          </a:stretch>
        </p:blipFill>
        <p:spPr>
          <a:xfrm>
            <a:off x="1166770" y="2500515"/>
            <a:ext cx="726109" cy="958591"/>
          </a:xfrm>
          <a:prstGeom prst="rect">
            <a:avLst/>
          </a:prstGeom>
        </p:spPr>
      </p:pic>
    </p:spTree>
    <p:extLst>
      <p:ext uri="{BB962C8B-B14F-4D97-AF65-F5344CB8AC3E}">
        <p14:creationId xmlns:p14="http://schemas.microsoft.com/office/powerpoint/2010/main" val="369303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46014781"/>
              </p:ext>
            </p:extLst>
          </p:nvPr>
        </p:nvGraphicFramePr>
        <p:xfrm>
          <a:off x="1745673" y="801702"/>
          <a:ext cx="4994564" cy="2287352"/>
        </p:xfrm>
        <a:graphic>
          <a:graphicData uri="http://schemas.openxmlformats.org/drawingml/2006/table">
            <a:tbl>
              <a:tblPr firstRow="1" bandRow="1">
                <a:tableStyleId>{5C22544A-7EE6-4342-B048-85BDC9FD1C3A}</a:tableStyleId>
              </a:tblPr>
              <a:tblGrid>
                <a:gridCol w="1820488"/>
                <a:gridCol w="1509221"/>
                <a:gridCol w="1664855"/>
              </a:tblGrid>
              <a:tr h="521494">
                <a:tc>
                  <a:txBody>
                    <a:bodyPr/>
                    <a:lstStyle/>
                    <a:p>
                      <a:endParaRPr lang="en-US" sz="1000" dirty="0"/>
                    </a:p>
                  </a:txBody>
                  <a:tcPr marL="68580" marR="68580" marT="34290" marB="34290" anchor="ctr">
                    <a:noFill/>
                  </a:tcPr>
                </a:tc>
                <a:tc>
                  <a:txBody>
                    <a:bodyPr/>
                    <a:lstStyle/>
                    <a:p>
                      <a:pPr algn="ctr"/>
                      <a:r>
                        <a:rPr lang="en-US" sz="1800" dirty="0" smtClean="0">
                          <a:solidFill>
                            <a:schemeClr val="tx1"/>
                          </a:solidFill>
                        </a:rPr>
                        <a:t>Interpretable</a:t>
                      </a:r>
                      <a:endParaRPr lang="en-US" sz="1800" dirty="0">
                        <a:solidFill>
                          <a:schemeClr val="tx1"/>
                        </a:solidFill>
                      </a:endParaRPr>
                    </a:p>
                  </a:txBody>
                  <a:tcPr marL="68580" marR="68580" marT="34290" marB="34290" anchor="ctr">
                    <a:noFill/>
                  </a:tcPr>
                </a:tc>
                <a:tc>
                  <a:txBody>
                    <a:bodyPr/>
                    <a:lstStyle/>
                    <a:p>
                      <a:pPr algn="ctr"/>
                      <a:r>
                        <a:rPr lang="en-US" sz="1800" dirty="0" smtClean="0">
                          <a:solidFill>
                            <a:schemeClr val="tx1"/>
                          </a:solidFill>
                        </a:rPr>
                        <a:t>Accurate</a:t>
                      </a:r>
                      <a:endParaRPr lang="en-US" sz="1800" dirty="0">
                        <a:solidFill>
                          <a:schemeClr val="tx1"/>
                        </a:solidFill>
                      </a:endParaRPr>
                    </a:p>
                  </a:txBody>
                  <a:tcPr marL="68580" marR="68580" marT="34290" marB="34290" anchor="ctr">
                    <a:noFill/>
                  </a:tcPr>
                </a:tc>
              </a:tr>
              <a:tr h="882929">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smtClean="0"/>
                        <a:t>Complex model</a:t>
                      </a:r>
                    </a:p>
                  </a:txBody>
                  <a:tcPr marL="68580" marR="68580" marT="34290" marB="34290" anchor="ctr">
                    <a:noFill/>
                  </a:tcPr>
                </a:tc>
                <a:tc>
                  <a:txBody>
                    <a:bodyPr/>
                    <a:lstStyle/>
                    <a:p>
                      <a:pPr algn="ctr"/>
                      <a:r>
                        <a:rPr lang="en-US" sz="3300" dirty="0" smtClean="0">
                          <a:solidFill>
                            <a:schemeClr val="tx1">
                              <a:lumMod val="50000"/>
                              <a:lumOff val="50000"/>
                            </a:schemeClr>
                          </a:solidFill>
                        </a:rPr>
                        <a:t>✘</a:t>
                      </a:r>
                      <a:endParaRPr lang="en-US" sz="3300" dirty="0">
                        <a:solidFill>
                          <a:srgbClr val="1E88E5"/>
                        </a:solidFill>
                      </a:endParaRP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rgbClr val="1E88E5"/>
                          </a:solidFill>
                        </a:rPr>
                        <a:t>✔</a:t>
                      </a:r>
                    </a:p>
                  </a:txBody>
                  <a:tcPr marL="68580" marR="68580" marT="34290" marB="34290" anchor="ctr">
                    <a:noFill/>
                  </a:tcPr>
                </a:tc>
              </a:tr>
              <a:tr h="882929">
                <a:tc>
                  <a:txBody>
                    <a:bodyPr/>
                    <a:lstStyle/>
                    <a:p>
                      <a:pPr algn="r"/>
                      <a:r>
                        <a:rPr lang="en-US" sz="1800" b="1" dirty="0" smtClean="0"/>
                        <a:t>Simple</a:t>
                      </a:r>
                      <a:r>
                        <a:rPr lang="en-US" sz="1800" b="1" baseline="0" dirty="0" smtClean="0"/>
                        <a:t> model</a:t>
                      </a: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rgbClr val="1E88E5"/>
                          </a:solidFill>
                        </a:rPr>
                        <a:t>✔</a:t>
                      </a:r>
                    </a:p>
                  </a:txBody>
                  <a:tcPr marL="68580" marR="68580" marT="34290" marB="3429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300" dirty="0" smtClean="0">
                          <a:solidFill>
                            <a:schemeClr val="tx1">
                              <a:lumMod val="50000"/>
                              <a:lumOff val="50000"/>
                            </a:schemeClr>
                          </a:solidFill>
                        </a:rPr>
                        <a:t>✘</a:t>
                      </a:r>
                    </a:p>
                  </a:txBody>
                  <a:tcPr marL="68580" marR="68580" marT="34290" marB="34290" anchor="ctr">
                    <a:noFill/>
                  </a:tcPr>
                </a:tc>
              </a:tr>
            </a:tbl>
          </a:graphicData>
        </a:graphic>
      </p:graphicFrame>
      <p:sp>
        <p:nvSpPr>
          <p:cNvPr id="4" name="TextBox 3"/>
          <p:cNvSpPr txBox="1"/>
          <p:nvPr/>
        </p:nvSpPr>
        <p:spPr>
          <a:xfrm>
            <a:off x="1234441" y="3460173"/>
            <a:ext cx="184731" cy="248209"/>
          </a:xfrm>
          <a:prstGeom prst="rect">
            <a:avLst/>
          </a:prstGeom>
          <a:noFill/>
        </p:spPr>
        <p:txBody>
          <a:bodyPr wrap="none" rtlCol="0">
            <a:spAutoFit/>
          </a:bodyPr>
          <a:lstStyle/>
          <a:p>
            <a:endParaRPr lang="en-US" sz="1013"/>
          </a:p>
        </p:txBody>
      </p:sp>
      <p:sp>
        <p:nvSpPr>
          <p:cNvPr id="10" name="TextBox 9"/>
          <p:cNvSpPr txBox="1"/>
          <p:nvPr/>
        </p:nvSpPr>
        <p:spPr>
          <a:xfrm>
            <a:off x="2314652" y="3332768"/>
            <a:ext cx="4514697" cy="415498"/>
          </a:xfrm>
          <a:prstGeom prst="rect">
            <a:avLst/>
          </a:prstGeom>
          <a:noFill/>
        </p:spPr>
        <p:txBody>
          <a:bodyPr wrap="none" rtlCol="0">
            <a:spAutoFit/>
          </a:bodyPr>
          <a:lstStyle/>
          <a:p>
            <a:pPr algn="ctr"/>
            <a:r>
              <a:rPr lang="en-US" sz="2100" dirty="0" smtClean="0"/>
              <a:t>Interpretable or </a:t>
            </a:r>
            <a:r>
              <a:rPr lang="en-US" sz="2100" dirty="0"/>
              <a:t>accurate: </a:t>
            </a:r>
            <a:r>
              <a:rPr lang="en-US" sz="2100" b="1" dirty="0">
                <a:solidFill>
                  <a:srgbClr val="1E88E5"/>
                </a:solidFill>
              </a:rPr>
              <a:t>choose one</a:t>
            </a:r>
            <a:r>
              <a:rPr lang="en-US" sz="2100" dirty="0"/>
              <a:t>. </a:t>
            </a:r>
          </a:p>
        </p:txBody>
      </p:sp>
      <p:sp>
        <p:nvSpPr>
          <p:cNvPr id="7" name="Rectangle 6"/>
          <p:cNvSpPr/>
          <p:nvPr/>
        </p:nvSpPr>
        <p:spPr>
          <a:xfrm>
            <a:off x="5549678" y="1498162"/>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8" name="Rectangle 7"/>
          <p:cNvSpPr/>
          <p:nvPr/>
        </p:nvSpPr>
        <p:spPr>
          <a:xfrm>
            <a:off x="3859575" y="1419275"/>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1" name="Rectangle 10"/>
          <p:cNvSpPr/>
          <p:nvPr/>
        </p:nvSpPr>
        <p:spPr>
          <a:xfrm>
            <a:off x="4033337" y="2337601"/>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2" name="Rectangle 11"/>
          <p:cNvSpPr/>
          <p:nvPr/>
        </p:nvSpPr>
        <p:spPr>
          <a:xfrm>
            <a:off x="5549677" y="2329409"/>
            <a:ext cx="766759" cy="601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3" name="TextBox 12"/>
          <p:cNvSpPr txBox="1"/>
          <p:nvPr/>
        </p:nvSpPr>
        <p:spPr>
          <a:xfrm>
            <a:off x="2777060" y="3715906"/>
            <a:ext cx="1225446" cy="553998"/>
          </a:xfrm>
          <a:prstGeom prst="rect">
            <a:avLst/>
          </a:prstGeom>
          <a:noFill/>
        </p:spPr>
        <p:txBody>
          <a:bodyPr wrap="square" rtlCol="0">
            <a:spAutoFit/>
          </a:bodyPr>
          <a:lstStyle/>
          <a:p>
            <a:r>
              <a:rPr lang="en-US" sz="3000" dirty="0"/>
              <a:t>😀 ⚖️</a:t>
            </a:r>
          </a:p>
        </p:txBody>
      </p:sp>
      <p:sp>
        <p:nvSpPr>
          <p:cNvPr id="14" name="TextBox 13"/>
          <p:cNvSpPr txBox="1"/>
          <p:nvPr/>
        </p:nvSpPr>
        <p:spPr>
          <a:xfrm>
            <a:off x="4406130" y="3715906"/>
            <a:ext cx="505919" cy="553998"/>
          </a:xfrm>
          <a:prstGeom prst="rect">
            <a:avLst/>
          </a:prstGeom>
          <a:noFill/>
        </p:spPr>
        <p:txBody>
          <a:bodyPr wrap="square" rtlCol="0">
            <a:spAutoFit/>
          </a:bodyPr>
          <a:lstStyle/>
          <a:p>
            <a:r>
              <a:rPr lang="en-US" sz="3000" dirty="0"/>
              <a:t>💰</a:t>
            </a:r>
          </a:p>
        </p:txBody>
      </p:sp>
      <p:sp>
        <p:nvSpPr>
          <p:cNvPr id="15" name="Slide Number Placeholder 2"/>
          <p:cNvSpPr>
            <a:spLocks noGrp="1"/>
          </p:cNvSpPr>
          <p:nvPr>
            <p:ph type="sldNum" sz="quarter" idx="12"/>
          </p:nvPr>
        </p:nvSpPr>
        <p:spPr>
          <a:xfrm>
            <a:off x="6457950" y="4767263"/>
            <a:ext cx="2057400" cy="273844"/>
          </a:xfrm>
        </p:spPr>
        <p:txBody>
          <a:bodyPr/>
          <a:lstStyle/>
          <a:p>
            <a:r>
              <a:rPr lang="en-US" dirty="0" smtClean="0"/>
              <a:t>3</a:t>
            </a:r>
            <a:endParaRPr lang="en-US" dirty="0"/>
          </a:p>
        </p:txBody>
      </p:sp>
    </p:spTree>
    <p:extLst>
      <p:ext uri="{BB962C8B-B14F-4D97-AF65-F5344CB8AC3E}">
        <p14:creationId xmlns:p14="http://schemas.microsoft.com/office/powerpoint/2010/main" val="63041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
                                        <p:tgtEl>
                                          <p:spTgt spid="7"/>
                                        </p:tgtEl>
                                      </p:cBhvr>
                                    </p:animEffect>
                                    <p:set>
                                      <p:cBhvr>
                                        <p:cTn id="7" dur="1" fill="hold">
                                          <p:stCondLst>
                                            <p:cond delay="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10"/>
                                        <p:tgtEl>
                                          <p:spTgt spid="8"/>
                                        </p:tgtEl>
                                      </p:cBhvr>
                                    </p:animEffect>
                                    <p:set>
                                      <p:cBhvr>
                                        <p:cTn id="12" dur="1" fill="hold">
                                          <p:stCondLst>
                                            <p:cond delay="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10"/>
                                        <p:tgtEl>
                                          <p:spTgt spid="11"/>
                                        </p:tgtEl>
                                      </p:cBhvr>
                                    </p:animEffect>
                                    <p:set>
                                      <p:cBhvr>
                                        <p:cTn id="17" dur="1" fill="hold">
                                          <p:stCondLst>
                                            <p:cond delay="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10"/>
                                        <p:tgtEl>
                                          <p:spTgt spid="12"/>
                                        </p:tgtEl>
                                      </p:cBhvr>
                                    </p:animEffect>
                                    <p:set>
                                      <p:cBhvr>
                                        <p:cTn id="22" dur="1" fill="hold">
                                          <p:stCondLst>
                                            <p:cond delay="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8" grpId="0" animBg="1"/>
      <p:bldP spid="11" grpId="0" animBg="1"/>
      <p:bldP spid="12" grpId="0" animBg="1"/>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427857" y="177701"/>
            <a:ext cx="8115300" cy="994172"/>
          </a:xfrm>
        </p:spPr>
        <p:txBody>
          <a:bodyPr>
            <a:normAutofit/>
          </a:bodyPr>
          <a:lstStyle/>
          <a:p>
            <a:r>
              <a:rPr lang="en-US" dirty="0" smtClean="0">
                <a:solidFill>
                  <a:schemeClr val="bg1"/>
                </a:solidFill>
              </a:rPr>
              <a:t>Improved consistency with human intuition</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30</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57" y="273844"/>
            <a:ext cx="801886" cy="801886"/>
          </a:xfrm>
          <a:prstGeom prst="rect">
            <a:avLst/>
          </a:prstGeom>
        </p:spPr>
      </p:pic>
      <p:sp>
        <p:nvSpPr>
          <p:cNvPr id="10" name="Rectangle 9"/>
          <p:cNvSpPr/>
          <p:nvPr/>
        </p:nvSpPr>
        <p:spPr>
          <a:xfrm>
            <a:off x="6305307" y="2634408"/>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solidFill>
                  <a:schemeClr val="tx1"/>
                </a:solidFill>
              </a:rPr>
              <a:t>2</a:t>
            </a:r>
            <a:endParaRPr lang="en-US" sz="1800" b="1" dirty="0">
              <a:solidFill>
                <a:schemeClr val="tx1"/>
              </a:solidFill>
            </a:endParaRPr>
          </a:p>
        </p:txBody>
      </p:sp>
      <p:sp>
        <p:nvSpPr>
          <p:cNvPr id="11" name="Rectangle 10"/>
          <p:cNvSpPr/>
          <p:nvPr/>
        </p:nvSpPr>
        <p:spPr>
          <a:xfrm>
            <a:off x="936551" y="1980785"/>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extBox 2"/>
          <p:cNvSpPr txBox="1"/>
          <p:nvPr/>
        </p:nvSpPr>
        <p:spPr>
          <a:xfrm>
            <a:off x="6305307" y="2261093"/>
            <a:ext cx="1812104" cy="338554"/>
          </a:xfrm>
          <a:prstGeom prst="rect">
            <a:avLst/>
          </a:prstGeom>
          <a:noFill/>
        </p:spPr>
        <p:txBody>
          <a:bodyPr wrap="square" rtlCol="0">
            <a:spAutoFit/>
          </a:bodyPr>
          <a:lstStyle/>
          <a:p>
            <a:pPr algn="ctr"/>
            <a:r>
              <a:rPr lang="en-US" sz="1600"/>
              <a:t>t</a:t>
            </a:r>
            <a:r>
              <a:rPr lang="en-US" sz="1600" smtClean="0"/>
              <a:t>reatment priority</a:t>
            </a:r>
            <a:endParaRPr lang="en-US" sz="1600" dirty="0"/>
          </a:p>
        </p:txBody>
      </p:sp>
      <p:pic>
        <p:nvPicPr>
          <p:cNvPr id="18" name="Picture 17"/>
          <p:cNvPicPr>
            <a:picLocks noChangeAspect="1"/>
          </p:cNvPicPr>
          <p:nvPr/>
        </p:nvPicPr>
        <p:blipFill>
          <a:blip r:embed="rId4"/>
          <a:stretch>
            <a:fillRect/>
          </a:stretch>
        </p:blipFill>
        <p:spPr>
          <a:xfrm>
            <a:off x="1166770" y="2500515"/>
            <a:ext cx="726109" cy="958591"/>
          </a:xfrm>
          <a:prstGeom prst="rect">
            <a:avLst/>
          </a:prstGeom>
        </p:spPr>
      </p:pic>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r="51579"/>
          <a:stretch/>
        </p:blipFill>
        <p:spPr>
          <a:xfrm>
            <a:off x="2310621" y="1801614"/>
            <a:ext cx="3771900" cy="2432050"/>
          </a:xfrm>
          <a:prstGeom prst="rect">
            <a:avLst/>
          </a:prstGeom>
        </p:spPr>
      </p:pic>
      <p:sp>
        <p:nvSpPr>
          <p:cNvPr id="20" name="Rectangle 19"/>
          <p:cNvSpPr/>
          <p:nvPr/>
        </p:nvSpPr>
        <p:spPr>
          <a:xfrm>
            <a:off x="2220686" y="1683639"/>
            <a:ext cx="294039" cy="36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p:cNvSpPr/>
          <p:nvPr/>
        </p:nvSpPr>
        <p:spPr>
          <a:xfrm>
            <a:off x="3331029" y="1705471"/>
            <a:ext cx="213360" cy="123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Rectangle 21"/>
          <p:cNvSpPr/>
          <p:nvPr/>
        </p:nvSpPr>
        <p:spPr>
          <a:xfrm>
            <a:off x="4412947" y="1824610"/>
            <a:ext cx="213360" cy="123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p:cNvSpPr/>
          <p:nvPr/>
        </p:nvSpPr>
        <p:spPr>
          <a:xfrm>
            <a:off x="4849091" y="2208903"/>
            <a:ext cx="950817" cy="220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p:cNvSpPr/>
          <p:nvPr/>
        </p:nvSpPr>
        <p:spPr>
          <a:xfrm>
            <a:off x="3545062" y="2583385"/>
            <a:ext cx="213360" cy="123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Rectangle 27"/>
          <p:cNvSpPr/>
          <p:nvPr/>
        </p:nvSpPr>
        <p:spPr>
          <a:xfrm>
            <a:off x="5485507" y="2634408"/>
            <a:ext cx="213360" cy="30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Rectangle 29"/>
          <p:cNvSpPr/>
          <p:nvPr/>
        </p:nvSpPr>
        <p:spPr>
          <a:xfrm>
            <a:off x="4626307" y="2599647"/>
            <a:ext cx="213360" cy="123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Rectangle 30"/>
          <p:cNvSpPr/>
          <p:nvPr/>
        </p:nvSpPr>
        <p:spPr>
          <a:xfrm>
            <a:off x="5708292" y="2666886"/>
            <a:ext cx="213360" cy="296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Rectangle 31"/>
          <p:cNvSpPr/>
          <p:nvPr/>
        </p:nvSpPr>
        <p:spPr>
          <a:xfrm>
            <a:off x="4849090" y="2429691"/>
            <a:ext cx="759229" cy="204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8848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8" grpId="0" animBg="1"/>
      <p:bldP spid="30" grpId="0" animBg="1"/>
      <p:bldP spid="31" grpId="0" animBg="1"/>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30" y="1764574"/>
            <a:ext cx="7964751" cy="2450374"/>
          </a:xfrm>
          <a:prstGeom prst="rect">
            <a:avLst/>
          </a:prstGeom>
        </p:spPr>
      </p:pic>
      <p:sp>
        <p:nvSpPr>
          <p:cNvPr id="8" name="Rectangle 7"/>
          <p:cNvSpPr/>
          <p:nvPr/>
        </p:nvSpPr>
        <p:spPr>
          <a:xfrm>
            <a:off x="0" y="0"/>
            <a:ext cx="9143999" cy="1268015"/>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294228" y="136921"/>
            <a:ext cx="7680959" cy="994172"/>
          </a:xfrm>
        </p:spPr>
        <p:txBody>
          <a:bodyPr>
            <a:normAutofit fontScale="90000"/>
          </a:bodyPr>
          <a:lstStyle/>
          <a:p>
            <a:r>
              <a:rPr lang="en-US" dirty="0" smtClean="0">
                <a:solidFill>
                  <a:schemeClr val="bg1"/>
                </a:solidFill>
              </a:rPr>
              <a:t>Faster estimation than classic </a:t>
            </a:r>
            <a:r>
              <a:rPr lang="en-US" smtClean="0">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31</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578" y="304588"/>
            <a:ext cx="658838" cy="658838"/>
          </a:xfrm>
          <a:prstGeom prst="rect">
            <a:avLst/>
          </a:prstGeom>
        </p:spPr>
      </p:pic>
      <p:sp>
        <p:nvSpPr>
          <p:cNvPr id="21" name="Rectangle 20"/>
          <p:cNvSpPr/>
          <p:nvPr/>
        </p:nvSpPr>
        <p:spPr>
          <a:xfrm rot="16200000">
            <a:off x="-356391" y="2857803"/>
            <a:ext cx="2298106" cy="295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Feature attribution value</a:t>
            </a:r>
            <a:endParaRPr lang="en-US" sz="1600" dirty="0">
              <a:solidFill>
                <a:schemeClr val="tx1"/>
              </a:solidFill>
            </a:endParaRPr>
          </a:p>
        </p:txBody>
      </p:sp>
      <p:sp>
        <p:nvSpPr>
          <p:cNvPr id="23" name="Rectangle 22"/>
          <p:cNvSpPr/>
          <p:nvPr/>
        </p:nvSpPr>
        <p:spPr>
          <a:xfrm>
            <a:off x="1294228" y="4052002"/>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
        <p:nvSpPr>
          <p:cNvPr id="24" name="Rectangle 23"/>
          <p:cNvSpPr/>
          <p:nvPr/>
        </p:nvSpPr>
        <p:spPr>
          <a:xfrm>
            <a:off x="5461280" y="4002267"/>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Tree>
    <p:extLst>
      <p:ext uri="{BB962C8B-B14F-4D97-AF65-F5344CB8AC3E}">
        <p14:creationId xmlns:p14="http://schemas.microsoft.com/office/powerpoint/2010/main" val="6732548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30" y="1764574"/>
            <a:ext cx="7964751" cy="2450374"/>
          </a:xfrm>
          <a:prstGeom prst="rect">
            <a:avLst/>
          </a:prstGeom>
        </p:spPr>
      </p:pic>
      <p:sp>
        <p:nvSpPr>
          <p:cNvPr id="8" name="Rectangle 7"/>
          <p:cNvSpPr/>
          <p:nvPr/>
        </p:nvSpPr>
        <p:spPr>
          <a:xfrm>
            <a:off x="0" y="0"/>
            <a:ext cx="9143999" cy="1268015"/>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294228" y="136921"/>
            <a:ext cx="7680959" cy="994172"/>
          </a:xfrm>
        </p:spPr>
        <p:txBody>
          <a:bodyPr>
            <a:normAutofit fontScale="90000"/>
          </a:bodyPr>
          <a:lstStyle/>
          <a:p>
            <a:r>
              <a:rPr lang="en-US" dirty="0" smtClean="0">
                <a:solidFill>
                  <a:schemeClr val="bg1"/>
                </a:solidFill>
              </a:rPr>
              <a:t>Faster estimation than classic </a:t>
            </a:r>
            <a:r>
              <a:rPr lang="en-US" smtClean="0">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32</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578" y="304588"/>
            <a:ext cx="658838" cy="658838"/>
          </a:xfrm>
          <a:prstGeom prst="rect">
            <a:avLst/>
          </a:prstGeom>
        </p:spPr>
      </p:pic>
      <p:sp>
        <p:nvSpPr>
          <p:cNvPr id="21" name="Rectangle 20"/>
          <p:cNvSpPr/>
          <p:nvPr/>
        </p:nvSpPr>
        <p:spPr>
          <a:xfrm rot="16200000">
            <a:off x="-356391" y="2857803"/>
            <a:ext cx="2298106" cy="295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Feature attribution value</a:t>
            </a:r>
            <a:endParaRPr lang="en-US" sz="1600" dirty="0">
              <a:solidFill>
                <a:schemeClr val="tx1"/>
              </a:solidFill>
            </a:endParaRPr>
          </a:p>
        </p:txBody>
      </p:sp>
      <p:cxnSp>
        <p:nvCxnSpPr>
          <p:cNvPr id="6" name="Straight Arrow Connector 5"/>
          <p:cNvCxnSpPr/>
          <p:nvPr/>
        </p:nvCxnSpPr>
        <p:spPr>
          <a:xfrm>
            <a:off x="4476203" y="2455817"/>
            <a:ext cx="0" cy="409303"/>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8537123" y="2651759"/>
            <a:ext cx="0" cy="492035"/>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294228" y="4052002"/>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
        <p:nvSpPr>
          <p:cNvPr id="22" name="Rectangle 21"/>
          <p:cNvSpPr/>
          <p:nvPr/>
        </p:nvSpPr>
        <p:spPr>
          <a:xfrm>
            <a:off x="5461280" y="4002267"/>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Tree>
    <p:extLst>
      <p:ext uri="{BB962C8B-B14F-4D97-AF65-F5344CB8AC3E}">
        <p14:creationId xmlns:p14="http://schemas.microsoft.com/office/powerpoint/2010/main" val="116194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3999" cy="1268015"/>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294228" y="136921"/>
            <a:ext cx="7680959" cy="994172"/>
          </a:xfrm>
        </p:spPr>
        <p:txBody>
          <a:bodyPr>
            <a:normAutofit fontScale="90000"/>
          </a:bodyPr>
          <a:lstStyle/>
          <a:p>
            <a:r>
              <a:rPr lang="en-US" dirty="0" smtClean="0">
                <a:solidFill>
                  <a:schemeClr val="bg1"/>
                </a:solidFill>
              </a:rPr>
              <a:t>Faster estimation than classic </a:t>
            </a:r>
            <a:r>
              <a:rPr lang="en-US" smtClean="0">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33</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578" y="304588"/>
            <a:ext cx="658838" cy="658838"/>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630" y="1764574"/>
            <a:ext cx="7964751" cy="2450374"/>
          </a:xfrm>
          <a:prstGeom prst="rect">
            <a:avLst/>
          </a:prstGeom>
        </p:spPr>
      </p:pic>
      <p:sp>
        <p:nvSpPr>
          <p:cNvPr id="21" name="Rectangle 20"/>
          <p:cNvSpPr/>
          <p:nvPr/>
        </p:nvSpPr>
        <p:spPr>
          <a:xfrm rot="16200000">
            <a:off x="-356391" y="2857803"/>
            <a:ext cx="2298106" cy="295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Feature attribution value</a:t>
            </a:r>
            <a:endParaRPr lang="en-US" sz="1600" dirty="0">
              <a:solidFill>
                <a:schemeClr val="tx1"/>
              </a:solidFill>
            </a:endParaRPr>
          </a:p>
        </p:txBody>
      </p:sp>
      <p:cxnSp>
        <p:nvCxnSpPr>
          <p:cNvPr id="11" name="Straight Arrow Connector 10"/>
          <p:cNvCxnSpPr/>
          <p:nvPr/>
        </p:nvCxnSpPr>
        <p:spPr>
          <a:xfrm>
            <a:off x="4476203" y="2455817"/>
            <a:ext cx="0" cy="409303"/>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8537123" y="2651759"/>
            <a:ext cx="0" cy="492035"/>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476203" y="3048000"/>
            <a:ext cx="0" cy="209007"/>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8644381" y="3117668"/>
            <a:ext cx="0" cy="121921"/>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294228" y="4052002"/>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
        <p:nvSpPr>
          <p:cNvPr id="23" name="Rectangle 22"/>
          <p:cNvSpPr/>
          <p:nvPr/>
        </p:nvSpPr>
        <p:spPr>
          <a:xfrm>
            <a:off x="5461280" y="4002267"/>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Tree>
    <p:extLst>
      <p:ext uri="{BB962C8B-B14F-4D97-AF65-F5344CB8AC3E}">
        <p14:creationId xmlns:p14="http://schemas.microsoft.com/office/powerpoint/2010/main" val="1633357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30" y="1764574"/>
            <a:ext cx="7964751" cy="2450374"/>
          </a:xfrm>
          <a:prstGeom prst="rect">
            <a:avLst/>
          </a:prstGeom>
        </p:spPr>
      </p:pic>
      <p:sp>
        <p:nvSpPr>
          <p:cNvPr id="8" name="Rectangle 7"/>
          <p:cNvSpPr/>
          <p:nvPr/>
        </p:nvSpPr>
        <p:spPr>
          <a:xfrm>
            <a:off x="0" y="0"/>
            <a:ext cx="9143999" cy="1268015"/>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294228" y="136921"/>
            <a:ext cx="7680959" cy="994172"/>
          </a:xfrm>
        </p:spPr>
        <p:txBody>
          <a:bodyPr>
            <a:normAutofit fontScale="90000"/>
          </a:bodyPr>
          <a:lstStyle/>
          <a:p>
            <a:r>
              <a:rPr lang="en-US" dirty="0" smtClean="0">
                <a:solidFill>
                  <a:schemeClr val="bg1"/>
                </a:solidFill>
              </a:rPr>
              <a:t>Faster estimation than classic </a:t>
            </a:r>
            <a:r>
              <a:rPr lang="en-US" smtClean="0">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34</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578" y="304588"/>
            <a:ext cx="658838" cy="658838"/>
          </a:xfrm>
          <a:prstGeom prst="rect">
            <a:avLst/>
          </a:prstGeom>
        </p:spPr>
      </p:pic>
      <p:sp>
        <p:nvSpPr>
          <p:cNvPr id="21" name="Rectangle 20"/>
          <p:cNvSpPr/>
          <p:nvPr/>
        </p:nvSpPr>
        <p:spPr>
          <a:xfrm rot="16200000">
            <a:off x="-356391" y="2857803"/>
            <a:ext cx="2298106" cy="295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Feature attribution value</a:t>
            </a:r>
            <a:endParaRPr lang="en-US" sz="1600" dirty="0">
              <a:solidFill>
                <a:schemeClr val="tx1"/>
              </a:solidFill>
            </a:endParaRPr>
          </a:p>
        </p:txBody>
      </p:sp>
      <p:cxnSp>
        <p:nvCxnSpPr>
          <p:cNvPr id="11" name="Straight Arrow Connector 10"/>
          <p:cNvCxnSpPr/>
          <p:nvPr/>
        </p:nvCxnSpPr>
        <p:spPr>
          <a:xfrm>
            <a:off x="4476203" y="2455817"/>
            <a:ext cx="0" cy="409303"/>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8537123" y="2651759"/>
            <a:ext cx="0" cy="492035"/>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476203" y="3048000"/>
            <a:ext cx="0" cy="209007"/>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8531164" y="3117668"/>
            <a:ext cx="0" cy="121921"/>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672146" y="2547255"/>
            <a:ext cx="0" cy="178528"/>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645505" y="2908661"/>
            <a:ext cx="0" cy="121921"/>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294228" y="4052002"/>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
        <p:nvSpPr>
          <p:cNvPr id="24" name="Rectangle 23"/>
          <p:cNvSpPr/>
          <p:nvPr/>
        </p:nvSpPr>
        <p:spPr>
          <a:xfrm>
            <a:off x="5461280" y="4002267"/>
            <a:ext cx="2943496" cy="32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 of </a:t>
            </a:r>
            <a:r>
              <a:rPr lang="en-US" sz="1600" smtClean="0">
                <a:solidFill>
                  <a:schemeClr val="tx1"/>
                </a:solidFill>
              </a:rPr>
              <a:t>model evaluations</a:t>
            </a:r>
            <a:endParaRPr lang="en-US" sz="1600" dirty="0">
              <a:solidFill>
                <a:schemeClr val="tx1"/>
              </a:solidFill>
            </a:endParaRPr>
          </a:p>
        </p:txBody>
      </p:sp>
    </p:spTree>
    <p:extLst>
      <p:ext uri="{BB962C8B-B14F-4D97-AF65-F5344CB8AC3E}">
        <p14:creationId xmlns:p14="http://schemas.microsoft.com/office/powerpoint/2010/main" val="1344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F70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363266" y="188063"/>
            <a:ext cx="7516812" cy="994172"/>
          </a:xfrm>
        </p:spPr>
        <p:txBody>
          <a:bodyPr>
            <a:normAutofit/>
          </a:bodyPr>
          <a:lstStyle/>
          <a:p>
            <a:r>
              <a:rPr lang="en-US" dirty="0" smtClean="0">
                <a:solidFill>
                  <a:schemeClr val="bg1"/>
                </a:solidFill>
              </a:rPr>
              <a:t>Improved separation of MNIST classes</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35</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 y="1639095"/>
            <a:ext cx="7793023" cy="2487135"/>
          </a:xfrm>
          <a:prstGeom prst="rect">
            <a:avLst/>
          </a:prstGeom>
        </p:spPr>
      </p:pic>
      <p:sp>
        <p:nvSpPr>
          <p:cNvPr id="7" name="Rectangle 6"/>
          <p:cNvSpPr/>
          <p:nvPr/>
        </p:nvSpPr>
        <p:spPr>
          <a:xfrm>
            <a:off x="537210" y="1541860"/>
            <a:ext cx="400050" cy="361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079391" y="1458517"/>
            <a:ext cx="400050" cy="361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126" y="323040"/>
            <a:ext cx="724218" cy="724218"/>
          </a:xfrm>
          <a:prstGeom prst="rect">
            <a:avLst/>
          </a:prstGeom>
        </p:spPr>
      </p:pic>
      <p:sp>
        <p:nvSpPr>
          <p:cNvPr id="9" name="Rectangle 8"/>
          <p:cNvSpPr/>
          <p:nvPr/>
        </p:nvSpPr>
        <p:spPr>
          <a:xfrm>
            <a:off x="537209" y="2423829"/>
            <a:ext cx="3233601" cy="537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0" name="Rectangle 9"/>
          <p:cNvSpPr/>
          <p:nvPr/>
        </p:nvSpPr>
        <p:spPr>
          <a:xfrm>
            <a:off x="537208" y="3012888"/>
            <a:ext cx="3233601" cy="537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1" name="Rectangle 10"/>
          <p:cNvSpPr/>
          <p:nvPr/>
        </p:nvSpPr>
        <p:spPr>
          <a:xfrm>
            <a:off x="537208" y="3615132"/>
            <a:ext cx="3233601" cy="537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2" name="Rectangle 11"/>
          <p:cNvSpPr/>
          <p:nvPr/>
        </p:nvSpPr>
        <p:spPr>
          <a:xfrm>
            <a:off x="5568859" y="2218616"/>
            <a:ext cx="889091" cy="1465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3" name="Rectangle 12"/>
          <p:cNvSpPr/>
          <p:nvPr/>
        </p:nvSpPr>
        <p:spPr>
          <a:xfrm>
            <a:off x="5651695" y="3874591"/>
            <a:ext cx="889091" cy="2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4" name="Rectangle 13"/>
          <p:cNvSpPr/>
          <p:nvPr/>
        </p:nvSpPr>
        <p:spPr>
          <a:xfrm>
            <a:off x="6632226" y="3872958"/>
            <a:ext cx="889091" cy="2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5" name="Rectangle 14"/>
          <p:cNvSpPr/>
          <p:nvPr/>
        </p:nvSpPr>
        <p:spPr>
          <a:xfrm>
            <a:off x="7624022" y="3869692"/>
            <a:ext cx="889091" cy="2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6" name="Rectangle 15"/>
          <p:cNvSpPr/>
          <p:nvPr/>
        </p:nvSpPr>
        <p:spPr>
          <a:xfrm>
            <a:off x="6532317" y="2217220"/>
            <a:ext cx="889091" cy="1465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7" name="Rectangle 16"/>
          <p:cNvSpPr/>
          <p:nvPr/>
        </p:nvSpPr>
        <p:spPr>
          <a:xfrm>
            <a:off x="7421408" y="2191233"/>
            <a:ext cx="889091" cy="1465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8" name="Rectangle 17"/>
          <p:cNvSpPr/>
          <p:nvPr/>
        </p:nvSpPr>
        <p:spPr>
          <a:xfrm>
            <a:off x="2023636" y="1575553"/>
            <a:ext cx="536684" cy="796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9" name="Rectangle 18"/>
          <p:cNvSpPr/>
          <p:nvPr/>
        </p:nvSpPr>
        <p:spPr>
          <a:xfrm>
            <a:off x="2606834" y="1575553"/>
            <a:ext cx="583465" cy="796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21" name="Rectangle 20"/>
          <p:cNvSpPr/>
          <p:nvPr/>
        </p:nvSpPr>
        <p:spPr>
          <a:xfrm>
            <a:off x="3232045" y="1575553"/>
            <a:ext cx="583465" cy="796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22" name="Rectangle 21"/>
          <p:cNvSpPr/>
          <p:nvPr/>
        </p:nvSpPr>
        <p:spPr>
          <a:xfrm>
            <a:off x="4096090" y="1823732"/>
            <a:ext cx="4472679" cy="2252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Tree>
    <p:extLst>
      <p:ext uri="{BB962C8B-B14F-4D97-AF65-F5344CB8AC3E}">
        <p14:creationId xmlns:p14="http://schemas.microsoft.com/office/powerpoint/2010/main" val="93567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268016"/>
          </a:xfrm>
          <a:prstGeom prst="rect">
            <a:avLst/>
          </a:prstGeom>
          <a:solidFill>
            <a:srgbClr val="F70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bg1"/>
              </a:solidFill>
            </a:endParaRPr>
          </a:p>
        </p:txBody>
      </p:sp>
      <p:sp>
        <p:nvSpPr>
          <p:cNvPr id="2" name="Title 1"/>
          <p:cNvSpPr>
            <a:spLocks noGrp="1"/>
          </p:cNvSpPr>
          <p:nvPr>
            <p:ph type="title"/>
          </p:nvPr>
        </p:nvSpPr>
        <p:spPr>
          <a:xfrm>
            <a:off x="1363266" y="188063"/>
            <a:ext cx="7516812" cy="994172"/>
          </a:xfrm>
        </p:spPr>
        <p:txBody>
          <a:bodyPr>
            <a:normAutofit/>
          </a:bodyPr>
          <a:lstStyle/>
          <a:p>
            <a:r>
              <a:rPr lang="en-US" dirty="0" smtClean="0">
                <a:solidFill>
                  <a:schemeClr val="bg1"/>
                </a:solidFill>
              </a:rPr>
              <a:t>Improved separation of MNIST classes</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36</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 y="1639095"/>
            <a:ext cx="7793023" cy="2487135"/>
          </a:xfrm>
          <a:prstGeom prst="rect">
            <a:avLst/>
          </a:prstGeom>
        </p:spPr>
      </p:pic>
      <p:sp>
        <p:nvSpPr>
          <p:cNvPr id="7" name="Rectangle 6"/>
          <p:cNvSpPr/>
          <p:nvPr/>
        </p:nvSpPr>
        <p:spPr>
          <a:xfrm>
            <a:off x="537210" y="1541860"/>
            <a:ext cx="400050" cy="361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079391" y="1458517"/>
            <a:ext cx="400050" cy="361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126" y="323040"/>
            <a:ext cx="724218" cy="724218"/>
          </a:xfrm>
          <a:prstGeom prst="rect">
            <a:avLst/>
          </a:prstGeom>
        </p:spPr>
      </p:pic>
      <p:sp>
        <p:nvSpPr>
          <p:cNvPr id="10" name="Rectangle 9"/>
          <p:cNvSpPr/>
          <p:nvPr/>
        </p:nvSpPr>
        <p:spPr>
          <a:xfrm>
            <a:off x="537208" y="3012888"/>
            <a:ext cx="3233601" cy="537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1" name="Rectangle 10"/>
          <p:cNvSpPr/>
          <p:nvPr/>
        </p:nvSpPr>
        <p:spPr>
          <a:xfrm>
            <a:off x="537208" y="3615132"/>
            <a:ext cx="3233601" cy="537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4" name="Rectangle 13"/>
          <p:cNvSpPr/>
          <p:nvPr/>
        </p:nvSpPr>
        <p:spPr>
          <a:xfrm>
            <a:off x="6632226" y="3872958"/>
            <a:ext cx="889091" cy="2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5" name="Rectangle 14"/>
          <p:cNvSpPr/>
          <p:nvPr/>
        </p:nvSpPr>
        <p:spPr>
          <a:xfrm>
            <a:off x="7624022" y="3869692"/>
            <a:ext cx="889091" cy="2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6" name="Rectangle 15"/>
          <p:cNvSpPr/>
          <p:nvPr/>
        </p:nvSpPr>
        <p:spPr>
          <a:xfrm>
            <a:off x="6532317" y="2217220"/>
            <a:ext cx="889091" cy="1465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7" name="Rectangle 16"/>
          <p:cNvSpPr/>
          <p:nvPr/>
        </p:nvSpPr>
        <p:spPr>
          <a:xfrm>
            <a:off x="7421408" y="2191233"/>
            <a:ext cx="889091" cy="1465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Tree>
    <p:extLst>
      <p:ext uri="{BB962C8B-B14F-4D97-AF65-F5344CB8AC3E}">
        <p14:creationId xmlns:p14="http://schemas.microsoft.com/office/powerpoint/2010/main" val="89862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610" y="2129749"/>
            <a:ext cx="915006" cy="915006"/>
          </a:xfrm>
          <a:prstGeom prst="rect">
            <a:avLst/>
          </a:prstGeom>
        </p:spPr>
      </p:pic>
      <p:sp>
        <p:nvSpPr>
          <p:cNvPr id="5" name="TextBox 4"/>
          <p:cNvSpPr txBox="1"/>
          <p:nvPr/>
        </p:nvSpPr>
        <p:spPr>
          <a:xfrm>
            <a:off x="2138290" y="979689"/>
            <a:ext cx="6221768" cy="461665"/>
          </a:xfrm>
          <a:prstGeom prst="rect">
            <a:avLst/>
          </a:prstGeom>
          <a:noFill/>
        </p:spPr>
        <p:txBody>
          <a:bodyPr wrap="none" rtlCol="0">
            <a:spAutoFit/>
          </a:bodyPr>
          <a:lstStyle/>
          <a:p>
            <a:r>
              <a:rPr lang="en-US" sz="2400" dirty="0" smtClean="0"/>
              <a:t>Unified the additive feature attribution methods</a:t>
            </a:r>
            <a:endParaRPr lang="en-US" sz="2400" dirty="0"/>
          </a:p>
        </p:txBody>
      </p:sp>
      <p:sp>
        <p:nvSpPr>
          <p:cNvPr id="10" name="TextBox 9"/>
          <p:cNvSpPr txBox="1"/>
          <p:nvPr/>
        </p:nvSpPr>
        <p:spPr>
          <a:xfrm>
            <a:off x="2152352" y="2314381"/>
            <a:ext cx="4555286" cy="461665"/>
          </a:xfrm>
          <a:prstGeom prst="rect">
            <a:avLst/>
          </a:prstGeom>
          <a:noFill/>
        </p:spPr>
        <p:txBody>
          <a:bodyPr wrap="none" rtlCol="0">
            <a:spAutoFit/>
          </a:bodyPr>
          <a:lstStyle/>
          <a:p>
            <a:r>
              <a:rPr lang="en-US" sz="2400" dirty="0" smtClean="0"/>
              <a:t>Proved intuitive uniqueness results</a:t>
            </a:r>
            <a:endParaRPr lang="en-US" sz="2400" dirty="0"/>
          </a:p>
        </p:txBody>
      </p:sp>
      <p:sp>
        <p:nvSpPr>
          <p:cNvPr id="11" name="TextBox 10"/>
          <p:cNvSpPr txBox="1"/>
          <p:nvPr/>
        </p:nvSpPr>
        <p:spPr>
          <a:xfrm>
            <a:off x="2152352" y="3735796"/>
            <a:ext cx="5762218" cy="461665"/>
          </a:xfrm>
          <a:prstGeom prst="rect">
            <a:avLst/>
          </a:prstGeom>
          <a:noFill/>
        </p:spPr>
        <p:txBody>
          <a:bodyPr wrap="none" rtlCol="0">
            <a:spAutoFit/>
          </a:bodyPr>
          <a:lstStyle/>
          <a:p>
            <a:r>
              <a:rPr lang="en-US" sz="2400" dirty="0" smtClean="0"/>
              <a:t>Proposed SHAP values + estimation methods</a:t>
            </a:r>
            <a:endParaRPr lang="en-US" sz="240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088" y="806644"/>
            <a:ext cx="803188" cy="80318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114" y="3457512"/>
            <a:ext cx="984814" cy="984814"/>
          </a:xfrm>
          <a:prstGeom prst="rect">
            <a:avLst/>
          </a:prstGeom>
        </p:spPr>
      </p:pic>
    </p:spTree>
    <p:extLst>
      <p:ext uri="{BB962C8B-B14F-4D97-AF65-F5344CB8AC3E}">
        <p14:creationId xmlns:p14="http://schemas.microsoft.com/office/powerpoint/2010/main" val="1223560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187156" y="2241529"/>
            <a:ext cx="4732020" cy="617220"/>
          </a:xfrm>
          <a:prstGeom prst="roundRect">
            <a:avLst/>
          </a:prstGeom>
          <a:solidFill>
            <a:srgbClr val="1D88E5">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rgbClr val="1D88E5"/>
                </a:solidFill>
                <a:latin typeface="Monaco" charset="0"/>
                <a:ea typeface="Monaco" charset="0"/>
                <a:cs typeface="Monaco" charset="0"/>
              </a:rPr>
              <a:t>g</a:t>
            </a:r>
            <a:r>
              <a:rPr lang="en-US" sz="2000" dirty="0" err="1" smtClean="0">
                <a:solidFill>
                  <a:srgbClr val="1D88E5"/>
                </a:solidFill>
                <a:latin typeface="Monaco" charset="0"/>
                <a:ea typeface="Monaco" charset="0"/>
                <a:cs typeface="Monaco" charset="0"/>
              </a:rPr>
              <a:t>ithub.com</a:t>
            </a:r>
            <a:r>
              <a:rPr lang="en-US" sz="2000" dirty="0" smtClean="0">
                <a:solidFill>
                  <a:srgbClr val="1D88E5"/>
                </a:solidFill>
                <a:latin typeface="Monaco" charset="0"/>
                <a:ea typeface="Monaco" charset="0"/>
                <a:cs typeface="Monaco" charset="0"/>
              </a:rPr>
              <a:t>/</a:t>
            </a:r>
            <a:r>
              <a:rPr lang="en-US" sz="2000" dirty="0" err="1" smtClean="0">
                <a:solidFill>
                  <a:srgbClr val="1D88E5"/>
                </a:solidFill>
                <a:latin typeface="Monaco" charset="0"/>
                <a:ea typeface="Monaco" charset="0"/>
                <a:cs typeface="Monaco" charset="0"/>
              </a:rPr>
              <a:t>slundberg</a:t>
            </a:r>
            <a:r>
              <a:rPr lang="en-US" sz="2000" dirty="0" smtClean="0">
                <a:solidFill>
                  <a:srgbClr val="1D88E5"/>
                </a:solidFill>
                <a:latin typeface="Monaco" charset="0"/>
                <a:ea typeface="Monaco" charset="0"/>
                <a:cs typeface="Monaco" charset="0"/>
              </a:rPr>
              <a:t>/</a:t>
            </a:r>
            <a:r>
              <a:rPr lang="en-US" sz="2000" dirty="0" err="1" smtClean="0">
                <a:solidFill>
                  <a:srgbClr val="1D88E5"/>
                </a:solidFill>
                <a:latin typeface="Monaco" charset="0"/>
                <a:ea typeface="Monaco" charset="0"/>
                <a:cs typeface="Monaco" charset="0"/>
              </a:rPr>
              <a:t>shap</a:t>
            </a:r>
            <a:endParaRPr lang="en-US" sz="2000" dirty="0">
              <a:solidFill>
                <a:srgbClr val="1D88E5"/>
              </a:solidFill>
              <a:latin typeface="Monaco" charset="0"/>
              <a:ea typeface="Monaco" charset="0"/>
              <a:cs typeface="Monaco" charset="0"/>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827" y="650124"/>
            <a:ext cx="1178678" cy="1178678"/>
          </a:xfrm>
          <a:prstGeom prst="rect">
            <a:avLst/>
          </a:prstGeom>
        </p:spPr>
      </p:pic>
      <p:pic>
        <p:nvPicPr>
          <p:cNvPr id="7" name="Picture 6"/>
          <p:cNvPicPr>
            <a:picLocks noChangeAspect="1"/>
          </p:cNvPicPr>
          <p:nvPr/>
        </p:nvPicPr>
        <p:blipFill>
          <a:blip r:embed="rId4">
            <a:alphaModFix amt="64000"/>
          </a:blip>
          <a:stretch>
            <a:fillRect/>
          </a:stretch>
        </p:blipFill>
        <p:spPr>
          <a:xfrm>
            <a:off x="1735780" y="4127659"/>
            <a:ext cx="507993" cy="504952"/>
          </a:xfrm>
          <a:prstGeom prst="rect">
            <a:avLst/>
          </a:prstGeom>
        </p:spPr>
      </p:pic>
      <p:pic>
        <p:nvPicPr>
          <p:cNvPr id="12" name="Picture 11"/>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15290" t="20481" r="18310" b="30042"/>
          <a:stretch/>
        </p:blipFill>
        <p:spPr>
          <a:xfrm>
            <a:off x="3883830" y="4169185"/>
            <a:ext cx="2325985" cy="389968"/>
          </a:xfrm>
          <a:prstGeom prst="rect">
            <a:avLst/>
          </a:prstGeom>
        </p:spPr>
      </p:pic>
      <p:pic>
        <p:nvPicPr>
          <p:cNvPr id="13" name="Picture 12"/>
          <p:cNvPicPr>
            <a:picLocks noChangeAspect="1"/>
          </p:cNvPicPr>
          <p:nvPr/>
        </p:nvPicPr>
        <p:blipFill>
          <a:blip r:embed="rId7">
            <a:alphaModFix amt="79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2795396" y="4116754"/>
            <a:ext cx="824717" cy="494830"/>
          </a:xfrm>
          <a:prstGeom prst="rect">
            <a:avLst/>
          </a:prstGeom>
        </p:spPr>
      </p:pic>
      <p:pic>
        <p:nvPicPr>
          <p:cNvPr id="14" name="Picture 13"/>
          <p:cNvPicPr>
            <a:picLocks noChangeAspect="1"/>
          </p:cNvPicPr>
          <p:nvPr/>
        </p:nvPicPr>
        <p:blipFill>
          <a:blip r:embed="rId9">
            <a:alphaModFix amt="82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6558287" y="4056622"/>
            <a:ext cx="895154" cy="671365"/>
          </a:xfrm>
          <a:prstGeom prst="rect">
            <a:avLst/>
          </a:prstGeom>
        </p:spPr>
      </p:pic>
      <p:sp>
        <p:nvSpPr>
          <p:cNvPr id="15" name="TextBox 14"/>
          <p:cNvSpPr txBox="1"/>
          <p:nvPr/>
        </p:nvSpPr>
        <p:spPr>
          <a:xfrm>
            <a:off x="3635342" y="3344690"/>
            <a:ext cx="1923475" cy="338554"/>
          </a:xfrm>
          <a:prstGeom prst="rect">
            <a:avLst/>
          </a:prstGeom>
          <a:noFill/>
        </p:spPr>
        <p:txBody>
          <a:bodyPr wrap="none" rtlCol="0">
            <a:spAutoFit/>
          </a:bodyPr>
          <a:lstStyle/>
          <a:p>
            <a:pPr algn="ctr"/>
            <a:r>
              <a:rPr lang="en-US" sz="1600" b="1" dirty="0" smtClean="0"/>
              <a:t>Poster is tonight </a:t>
            </a:r>
            <a:r>
              <a:rPr lang="en-US" sz="1600" b="1" dirty="0" smtClean="0"/>
              <a:t>#</a:t>
            </a:r>
            <a:r>
              <a:rPr lang="is-IS" sz="1600" b="1" dirty="0" smtClean="0"/>
              <a:t>34</a:t>
            </a:r>
            <a:endParaRPr lang="en-US" sz="1600" b="1" dirty="0"/>
          </a:p>
        </p:txBody>
      </p:sp>
    </p:spTree>
    <p:extLst>
      <p:ext uri="{BB962C8B-B14F-4D97-AF65-F5344CB8AC3E}">
        <p14:creationId xmlns:p14="http://schemas.microsoft.com/office/powerpoint/2010/main" val="2080596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187156" y="2241529"/>
            <a:ext cx="4732020" cy="617220"/>
          </a:xfrm>
          <a:prstGeom prst="roundRect">
            <a:avLst/>
          </a:prstGeom>
          <a:solidFill>
            <a:srgbClr val="1D88E5">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rgbClr val="1D88E5"/>
                </a:solidFill>
                <a:latin typeface="Monaco" charset="0"/>
                <a:ea typeface="Monaco" charset="0"/>
                <a:cs typeface="Monaco" charset="0"/>
              </a:rPr>
              <a:t>g</a:t>
            </a:r>
            <a:r>
              <a:rPr lang="en-US" sz="2000" dirty="0" err="1" smtClean="0">
                <a:solidFill>
                  <a:srgbClr val="1D88E5"/>
                </a:solidFill>
                <a:latin typeface="Monaco" charset="0"/>
                <a:ea typeface="Monaco" charset="0"/>
                <a:cs typeface="Monaco" charset="0"/>
              </a:rPr>
              <a:t>ithub.com</a:t>
            </a:r>
            <a:r>
              <a:rPr lang="en-US" sz="2000" dirty="0" smtClean="0">
                <a:solidFill>
                  <a:srgbClr val="1D88E5"/>
                </a:solidFill>
                <a:latin typeface="Monaco" charset="0"/>
                <a:ea typeface="Monaco" charset="0"/>
                <a:cs typeface="Monaco" charset="0"/>
              </a:rPr>
              <a:t>/</a:t>
            </a:r>
            <a:r>
              <a:rPr lang="en-US" sz="2000" dirty="0" err="1" smtClean="0">
                <a:solidFill>
                  <a:srgbClr val="1D88E5"/>
                </a:solidFill>
                <a:latin typeface="Monaco" charset="0"/>
                <a:ea typeface="Monaco" charset="0"/>
                <a:cs typeface="Monaco" charset="0"/>
              </a:rPr>
              <a:t>slundberg</a:t>
            </a:r>
            <a:r>
              <a:rPr lang="en-US" sz="2000" dirty="0" smtClean="0">
                <a:solidFill>
                  <a:srgbClr val="1D88E5"/>
                </a:solidFill>
                <a:latin typeface="Monaco" charset="0"/>
                <a:ea typeface="Monaco" charset="0"/>
                <a:cs typeface="Monaco" charset="0"/>
              </a:rPr>
              <a:t>/</a:t>
            </a:r>
            <a:r>
              <a:rPr lang="en-US" sz="2000" dirty="0" err="1" smtClean="0">
                <a:solidFill>
                  <a:srgbClr val="1D88E5"/>
                </a:solidFill>
                <a:latin typeface="Monaco" charset="0"/>
                <a:ea typeface="Monaco" charset="0"/>
                <a:cs typeface="Monaco" charset="0"/>
              </a:rPr>
              <a:t>shap</a:t>
            </a:r>
            <a:endParaRPr lang="en-US" sz="2000" dirty="0">
              <a:solidFill>
                <a:srgbClr val="1D88E5"/>
              </a:solidFill>
              <a:latin typeface="Monaco" charset="0"/>
              <a:ea typeface="Monaco" charset="0"/>
              <a:cs typeface="Monaco" charset="0"/>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827" y="650124"/>
            <a:ext cx="1178678" cy="1178678"/>
          </a:xfrm>
          <a:prstGeom prst="rect">
            <a:avLst/>
          </a:prstGeom>
        </p:spPr>
      </p:pic>
      <p:pic>
        <p:nvPicPr>
          <p:cNvPr id="7" name="Picture 6"/>
          <p:cNvPicPr>
            <a:picLocks noChangeAspect="1"/>
          </p:cNvPicPr>
          <p:nvPr/>
        </p:nvPicPr>
        <p:blipFill>
          <a:blip r:embed="rId4">
            <a:alphaModFix amt="64000"/>
          </a:blip>
          <a:stretch>
            <a:fillRect/>
          </a:stretch>
        </p:blipFill>
        <p:spPr>
          <a:xfrm>
            <a:off x="1735780" y="4127659"/>
            <a:ext cx="507993" cy="504952"/>
          </a:xfrm>
          <a:prstGeom prst="rect">
            <a:avLst/>
          </a:prstGeom>
        </p:spPr>
      </p:pic>
      <p:pic>
        <p:nvPicPr>
          <p:cNvPr id="12" name="Picture 11"/>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15290" t="20481" r="18310" b="30042"/>
          <a:stretch/>
        </p:blipFill>
        <p:spPr>
          <a:xfrm>
            <a:off x="3883830" y="4169185"/>
            <a:ext cx="2325985" cy="389968"/>
          </a:xfrm>
          <a:prstGeom prst="rect">
            <a:avLst/>
          </a:prstGeom>
        </p:spPr>
      </p:pic>
      <p:pic>
        <p:nvPicPr>
          <p:cNvPr id="13" name="Picture 12"/>
          <p:cNvPicPr>
            <a:picLocks noChangeAspect="1"/>
          </p:cNvPicPr>
          <p:nvPr/>
        </p:nvPicPr>
        <p:blipFill>
          <a:blip r:embed="rId7">
            <a:alphaModFix amt="79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2795396" y="4116754"/>
            <a:ext cx="824717" cy="494830"/>
          </a:xfrm>
          <a:prstGeom prst="rect">
            <a:avLst/>
          </a:prstGeom>
        </p:spPr>
      </p:pic>
      <p:pic>
        <p:nvPicPr>
          <p:cNvPr id="14" name="Picture 13"/>
          <p:cNvPicPr>
            <a:picLocks noChangeAspect="1"/>
          </p:cNvPicPr>
          <p:nvPr/>
        </p:nvPicPr>
        <p:blipFill>
          <a:blip r:embed="rId9">
            <a:alphaModFix amt="82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6558287" y="4056622"/>
            <a:ext cx="895154" cy="671365"/>
          </a:xfrm>
          <a:prstGeom prst="rect">
            <a:avLst/>
          </a:prstGeom>
        </p:spPr>
      </p:pic>
      <p:sp>
        <p:nvSpPr>
          <p:cNvPr id="15" name="TextBox 14"/>
          <p:cNvSpPr txBox="1"/>
          <p:nvPr/>
        </p:nvSpPr>
        <p:spPr>
          <a:xfrm>
            <a:off x="3531146" y="3344690"/>
            <a:ext cx="2131867" cy="338554"/>
          </a:xfrm>
          <a:prstGeom prst="rect">
            <a:avLst/>
          </a:prstGeom>
          <a:noFill/>
        </p:spPr>
        <p:txBody>
          <a:bodyPr wrap="none" rtlCol="0">
            <a:spAutoFit/>
          </a:bodyPr>
          <a:lstStyle/>
          <a:p>
            <a:pPr algn="ctr"/>
            <a:r>
              <a:rPr lang="en-US" sz="1600" b="1" dirty="0" smtClean="0"/>
              <a:t>Poster is tonight #</a:t>
            </a:r>
            <a:r>
              <a:rPr lang="is-IS" sz="1600" b="1" dirty="0" smtClean="0"/>
              <a:t>2493</a:t>
            </a:r>
            <a:endParaRPr lang="en-US" sz="1600" b="1" dirty="0"/>
          </a:p>
        </p:txBody>
      </p:sp>
    </p:spTree>
    <p:extLst>
      <p:ext uri="{BB962C8B-B14F-4D97-AF65-F5344CB8AC3E}">
        <p14:creationId xmlns:p14="http://schemas.microsoft.com/office/powerpoint/2010/main" val="165698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403849" y="1330259"/>
            <a:ext cx="1950336" cy="1562424"/>
          </a:xfrm>
          <a:prstGeom prst="rect">
            <a:avLst/>
          </a:prstGeom>
        </p:spPr>
      </p:pic>
      <p:pic>
        <p:nvPicPr>
          <p:cNvPr id="7" name="Picture 6"/>
          <p:cNvPicPr>
            <a:picLocks noChangeAspect="1"/>
          </p:cNvPicPr>
          <p:nvPr/>
        </p:nvPicPr>
        <p:blipFill>
          <a:blip r:embed="rId4"/>
          <a:stretch>
            <a:fillRect/>
          </a:stretch>
        </p:blipFill>
        <p:spPr>
          <a:xfrm>
            <a:off x="5613707" y="1326498"/>
            <a:ext cx="1955031" cy="1566185"/>
          </a:xfrm>
          <a:prstGeom prst="rect">
            <a:avLst/>
          </a:prstGeom>
        </p:spPr>
      </p:pic>
      <p:sp>
        <p:nvSpPr>
          <p:cNvPr id="9" name="TextBox 8"/>
          <p:cNvSpPr txBox="1"/>
          <p:nvPr/>
        </p:nvSpPr>
        <p:spPr>
          <a:xfrm>
            <a:off x="1185542" y="3219110"/>
            <a:ext cx="2386950" cy="646331"/>
          </a:xfrm>
          <a:prstGeom prst="rect">
            <a:avLst/>
          </a:prstGeom>
          <a:noFill/>
        </p:spPr>
        <p:txBody>
          <a:bodyPr wrap="square" rtlCol="0">
            <a:spAutoFit/>
          </a:bodyPr>
          <a:lstStyle/>
          <a:p>
            <a:pPr algn="ctr"/>
            <a:r>
              <a:rPr lang="en-US" sz="1800" dirty="0"/>
              <a:t>Complex models are inherently complex!</a:t>
            </a:r>
          </a:p>
        </p:txBody>
      </p:sp>
      <p:sp>
        <p:nvSpPr>
          <p:cNvPr id="14" name="TextBox 13"/>
          <p:cNvSpPr txBox="1"/>
          <p:nvPr/>
        </p:nvSpPr>
        <p:spPr>
          <a:xfrm>
            <a:off x="4783724" y="3215470"/>
            <a:ext cx="3614997" cy="646331"/>
          </a:xfrm>
          <a:prstGeom prst="rect">
            <a:avLst/>
          </a:prstGeom>
          <a:noFill/>
        </p:spPr>
        <p:txBody>
          <a:bodyPr wrap="square" rtlCol="0">
            <a:spAutoFit/>
          </a:bodyPr>
          <a:lstStyle/>
          <a:p>
            <a:pPr algn="ctr"/>
            <a:r>
              <a:rPr lang="en-US" sz="1800" dirty="0"/>
              <a:t>But a single prediction involves only a small piece of that complexity.</a:t>
            </a:r>
          </a:p>
        </p:txBody>
      </p:sp>
      <p:sp>
        <p:nvSpPr>
          <p:cNvPr id="11" name="TextBox 10"/>
          <p:cNvSpPr txBox="1"/>
          <p:nvPr/>
        </p:nvSpPr>
        <p:spPr>
          <a:xfrm rot="16200000">
            <a:off x="547324" y="1912085"/>
            <a:ext cx="1239442" cy="369332"/>
          </a:xfrm>
          <a:prstGeom prst="rect">
            <a:avLst/>
          </a:prstGeom>
          <a:noFill/>
        </p:spPr>
        <p:txBody>
          <a:bodyPr wrap="none" rtlCol="0">
            <a:spAutoFit/>
          </a:bodyPr>
          <a:lstStyle/>
          <a:p>
            <a:r>
              <a:rPr lang="en-US" sz="1800" dirty="0">
                <a:solidFill>
                  <a:schemeClr val="tx1">
                    <a:lumMod val="50000"/>
                    <a:lumOff val="50000"/>
                  </a:schemeClr>
                </a:solidFill>
              </a:rPr>
              <a:t>Input value</a:t>
            </a:r>
          </a:p>
        </p:txBody>
      </p:sp>
      <p:sp>
        <p:nvSpPr>
          <p:cNvPr id="16" name="TextBox 15"/>
          <p:cNvSpPr txBox="1"/>
          <p:nvPr/>
        </p:nvSpPr>
        <p:spPr>
          <a:xfrm rot="16200000">
            <a:off x="2859588" y="1957806"/>
            <a:ext cx="1410964" cy="369332"/>
          </a:xfrm>
          <a:prstGeom prst="rect">
            <a:avLst/>
          </a:prstGeom>
          <a:noFill/>
        </p:spPr>
        <p:txBody>
          <a:bodyPr wrap="none" rtlCol="0">
            <a:spAutoFit/>
          </a:bodyPr>
          <a:lstStyle/>
          <a:p>
            <a:r>
              <a:rPr lang="en-US" sz="1800" dirty="0">
                <a:solidFill>
                  <a:schemeClr val="tx1">
                    <a:lumMod val="50000"/>
                    <a:lumOff val="50000"/>
                  </a:schemeClr>
                </a:solidFill>
              </a:rPr>
              <a:t>Output value</a:t>
            </a:r>
          </a:p>
        </p:txBody>
      </p:sp>
      <p:sp>
        <p:nvSpPr>
          <p:cNvPr id="3" name="Slide Number Placeholder 2"/>
          <p:cNvSpPr>
            <a:spLocks noGrp="1"/>
          </p:cNvSpPr>
          <p:nvPr>
            <p:ph type="sldNum" sz="quarter" idx="12"/>
          </p:nvPr>
        </p:nvSpPr>
        <p:spPr/>
        <p:txBody>
          <a:bodyPr/>
          <a:lstStyle/>
          <a:p>
            <a:fld id="{364FD863-39F2-0244-B8C2-644E5D96AAF3}" type="slidenum">
              <a:rPr lang="en-US" smtClean="0"/>
              <a:t>4</a:t>
            </a:fld>
            <a:endParaRPr lang="en-US" dirty="0"/>
          </a:p>
        </p:txBody>
      </p:sp>
    </p:spTree>
    <p:extLst>
      <p:ext uri="{BB962C8B-B14F-4D97-AF65-F5344CB8AC3E}">
        <p14:creationId xmlns:p14="http://schemas.microsoft.com/office/powerpoint/2010/main" val="175817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smtClean="0">
              <a:solidFill>
                <a:schemeClr val="tx1"/>
              </a:solidFill>
            </a:endParaRPr>
          </a:p>
        </p:txBody>
      </p:sp>
      <p:sp>
        <p:nvSpPr>
          <p:cNvPr id="9" name="Title 1"/>
          <p:cNvSpPr>
            <a:spLocks noGrp="1"/>
          </p:cNvSpPr>
          <p:nvPr>
            <p:ph type="title"/>
          </p:nvPr>
        </p:nvSpPr>
        <p:spPr>
          <a:xfrm>
            <a:off x="624774" y="2020201"/>
            <a:ext cx="7932420" cy="994172"/>
          </a:xfrm>
        </p:spPr>
        <p:txBody>
          <a:bodyPr>
            <a:normAutofit/>
          </a:bodyPr>
          <a:lstStyle/>
          <a:p>
            <a:pPr algn="ctr"/>
            <a:r>
              <a:rPr lang="en-US" dirty="0" smtClean="0">
                <a:solidFill>
                  <a:srgbClr val="1E88E5"/>
                </a:solidFill>
              </a:rPr>
              <a:t>Scratch slides</a:t>
            </a:r>
            <a:endParaRPr lang="en-US" dirty="0">
              <a:solidFill>
                <a:srgbClr val="1E88E5"/>
              </a:solidFill>
            </a:endParaRPr>
          </a:p>
        </p:txBody>
      </p:sp>
    </p:spTree>
    <p:extLst>
      <p:ext uri="{BB962C8B-B14F-4D97-AF65-F5344CB8AC3E}">
        <p14:creationId xmlns:p14="http://schemas.microsoft.com/office/powerpoint/2010/main" val="38604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22514" y="500902"/>
            <a:ext cx="8286128" cy="2364218"/>
          </a:xfrm>
          <a:prstGeom prst="rect">
            <a:avLst/>
          </a:prstGeom>
        </p:spPr>
      </p:pic>
    </p:spTree>
    <p:extLst>
      <p:ext uri="{BB962C8B-B14F-4D97-AF65-F5344CB8AC3E}">
        <p14:creationId xmlns:p14="http://schemas.microsoft.com/office/powerpoint/2010/main" val="2014573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a:endCxn id="5" idx="1"/>
          </p:cNvCxnSpPr>
          <p:nvPr/>
        </p:nvCxnSpPr>
        <p:spPr>
          <a:xfrm flipV="1">
            <a:off x="4126231" y="560071"/>
            <a:ext cx="594359" cy="525781"/>
          </a:xfrm>
          <a:prstGeom prst="bentConnector3">
            <a:avLst>
              <a:gd name="adj1" fmla="val 1923"/>
            </a:avLst>
          </a:prstGeom>
          <a:ln w="50800">
            <a:solidFill>
              <a:schemeClr val="bg1">
                <a:lumMod val="8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flipV="1">
            <a:off x="1737360" y="560071"/>
            <a:ext cx="2388871" cy="525780"/>
          </a:xfrm>
          <a:prstGeom prst="bentConnector3">
            <a:avLst>
              <a:gd name="adj1" fmla="val 718"/>
            </a:avLst>
          </a:prstGeom>
          <a:ln w="50800">
            <a:solidFill>
              <a:schemeClr val="bg1">
                <a:lumMod val="85000"/>
              </a:schemeClr>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1155299905"/>
              </p:ext>
            </p:extLst>
          </p:nvPr>
        </p:nvGraphicFramePr>
        <p:xfrm>
          <a:off x="297176" y="1085851"/>
          <a:ext cx="8389619" cy="3840480"/>
        </p:xfrm>
        <a:graphic>
          <a:graphicData uri="http://schemas.openxmlformats.org/drawingml/2006/table">
            <a:tbl>
              <a:tblPr firstRow="1" bandRow="1">
                <a:tableStyleId>{5C22544A-7EE6-4342-B048-85BDC9FD1C3A}</a:tableStyleId>
              </a:tblPr>
              <a:tblGrid>
                <a:gridCol w="1124147"/>
                <a:gridCol w="605456"/>
                <a:gridCol w="605456"/>
                <a:gridCol w="605456"/>
                <a:gridCol w="605456"/>
                <a:gridCol w="605456"/>
                <a:gridCol w="605456"/>
                <a:gridCol w="605456"/>
                <a:gridCol w="605456"/>
                <a:gridCol w="605456"/>
                <a:gridCol w="605456"/>
                <a:gridCol w="605456"/>
                <a:gridCol w="605456"/>
              </a:tblGrid>
              <a:tr h="1196444">
                <a:tc>
                  <a:txBody>
                    <a:bodyPr/>
                    <a:lstStyle/>
                    <a:p>
                      <a:pPr algn="ctr"/>
                      <a:endParaRPr lang="en-US" dirty="0"/>
                    </a:p>
                  </a:txBody>
                  <a:tcPr anchor="ctr">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noFill/>
                  </a:tcPr>
                </a:tc>
                <a:tc>
                  <a:txBody>
                    <a:bodyPr/>
                    <a:lstStyle/>
                    <a:p>
                      <a:pPr algn="ctr"/>
                      <a:r>
                        <a:rPr lang="en-US" dirty="0" smtClean="0"/>
                        <a:t>Kernel</a:t>
                      </a:r>
                      <a:r>
                        <a:rPr lang="en-US" baseline="0" dirty="0" smtClean="0"/>
                        <a:t> </a:t>
                      </a:r>
                      <a:r>
                        <a:rPr lang="en-US" dirty="0" smtClean="0"/>
                        <a:t>SHAP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dirty="0" smtClean="0"/>
                        <a:t>Deep SHAP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dirty="0" smtClean="0"/>
                        <a:t>Linear SHAP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dirty="0" smtClean="0"/>
                        <a:t>Max SHAP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dirty="0" smtClean="0"/>
                        <a:t>Tree SHAP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dirty="0" smtClean="0"/>
                        <a:t>LIME</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6C55D"/>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dirty="0" smtClean="0"/>
                        <a:t>Shapley</a:t>
                      </a:r>
                      <a:r>
                        <a:rPr lang="en-US" baseline="0" dirty="0" smtClean="0"/>
                        <a:t> regression</a:t>
                      </a:r>
                      <a:endParaRPr lang="en-US" dirty="0" smtClean="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dirty="0" smtClean="0"/>
                        <a:t>QII</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dirty="0" smtClean="0"/>
                        <a:t>Shapley</a:t>
                      </a:r>
                      <a:r>
                        <a:rPr lang="en-US" baseline="0" dirty="0" smtClean="0"/>
                        <a:t> sampling</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dirty="0" smtClean="0"/>
                        <a:t>Tree</a:t>
                      </a:r>
                      <a:r>
                        <a:rPr lang="en-US" baseline="0" dirty="0" smtClean="0"/>
                        <a:t> exp.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FFC000"/>
                    </a:solidFill>
                  </a:tcPr>
                </a:tc>
                <a:tc>
                  <a:txBody>
                    <a:bodyPr/>
                    <a:lstStyle/>
                    <a:p>
                      <a:pPr algn="ctr"/>
                      <a:r>
                        <a:rPr lang="en-US" dirty="0" smtClean="0"/>
                        <a:t>Relevance</a:t>
                      </a:r>
                      <a:r>
                        <a:rPr lang="en-US" baseline="0" dirty="0" smtClean="0"/>
                        <a:t> prop.</a:t>
                      </a:r>
                      <a:endParaRPr lang="en-US" dirty="0"/>
                    </a:p>
                  </a:txBody>
                  <a:tcPr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F7004B"/>
                    </a:solidFill>
                  </a:tcPr>
                </a:tc>
                <a:tc>
                  <a:txBody>
                    <a:bodyPr/>
                    <a:lstStyle/>
                    <a:p>
                      <a:pPr algn="ctr"/>
                      <a:r>
                        <a:rPr lang="en-US" dirty="0" smtClean="0"/>
                        <a:t>Orig. </a:t>
                      </a:r>
                      <a:r>
                        <a:rPr lang="en-US" dirty="0" err="1" smtClean="0"/>
                        <a:t>DeepLIFT</a:t>
                      </a:r>
                      <a:endParaRPr lang="en-US" dirty="0"/>
                    </a:p>
                  </a:txBody>
                  <a:tcPr vert="vert270" anchor="ctr">
                    <a:lnL w="12700" cap="flat" cmpd="sng" algn="ctr">
                      <a:solidFill>
                        <a:schemeClr val="bg1">
                          <a:lumMod val="75000"/>
                        </a:schemeClr>
                      </a:solidFill>
                      <a:prstDash val="solid"/>
                      <a:round/>
                      <a:headEnd type="none" w="med" len="med"/>
                      <a:tailEnd type="none" w="med" len="med"/>
                    </a:lnL>
                    <a:lnB w="12700" cap="flat" cmpd="sng" algn="ctr">
                      <a:solidFill>
                        <a:schemeClr val="bg1">
                          <a:lumMod val="75000"/>
                        </a:schemeClr>
                      </a:solidFill>
                      <a:prstDash val="solid"/>
                      <a:round/>
                      <a:headEnd type="none" w="med" len="med"/>
                      <a:tailEnd type="none" w="med" len="med"/>
                    </a:lnB>
                    <a:solidFill>
                      <a:srgbClr val="F7004B"/>
                    </a:solidFill>
                  </a:tcPr>
                </a:tc>
              </a:tr>
              <a:tr h="548762">
                <a:tc>
                  <a:txBody>
                    <a:bodyPr/>
                    <a:lstStyle/>
                    <a:p>
                      <a:pPr algn="ctr"/>
                      <a:r>
                        <a:rPr lang="en-US" b="1" dirty="0" smtClean="0"/>
                        <a:t>Local accuracy</a:t>
                      </a:r>
                      <a:endParaRPr lang="en-US" b="1" dirty="0"/>
                    </a:p>
                  </a:txBody>
                  <a:tcPr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400" dirty="0" smtClean="0">
                          <a:solidFill>
                            <a:srgbClr val="16C55D"/>
                          </a:solidFill>
                        </a:rPr>
                        <a:t>➕</a:t>
                      </a:r>
                      <a:endParaRPr lang="en-US" sz="1400" dirty="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400" dirty="0" smtClean="0">
                          <a:solidFill>
                            <a:srgbClr val="16C55D"/>
                          </a:solidFill>
                        </a:rPr>
                        <a:t>➕</a:t>
                      </a:r>
                      <a:endParaRPr lang="en-US" sz="1400" dirty="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98875">
                <a:tc>
                  <a:txBody>
                    <a:bodyPr/>
                    <a:lstStyle/>
                    <a:p>
                      <a:pPr algn="ctr"/>
                      <a:r>
                        <a:rPr lang="en-US" b="1" dirty="0" err="1" smtClean="0"/>
                        <a:t>Missingness</a:t>
                      </a:r>
                      <a:endParaRPr lang="en-US" b="1" dirty="0"/>
                    </a:p>
                  </a:txBody>
                  <a:tcPr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400" dirty="0" smtClean="0">
                          <a:solidFill>
                            <a:srgbClr val="16C55D"/>
                          </a:solidFill>
                        </a:rPr>
                        <a:t>➕</a:t>
                      </a:r>
                      <a:endParaRPr lang="en-US" sz="1400" dirty="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98875">
                <a:tc>
                  <a:txBody>
                    <a:bodyPr/>
                    <a:lstStyle/>
                    <a:p>
                      <a:pPr algn="ctr"/>
                      <a:r>
                        <a:rPr lang="en-US" b="1" dirty="0" smtClean="0"/>
                        <a:t>Consistency</a:t>
                      </a:r>
                      <a:endParaRPr lang="en-US" b="1" dirty="0"/>
                    </a:p>
                  </a:txBody>
                  <a:tcPr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400" dirty="0" smtClean="0">
                          <a:solidFill>
                            <a:srgbClr val="16C55D"/>
                          </a:solidFill>
                        </a:rPr>
                        <a:t>➕</a:t>
                      </a:r>
                      <a:endParaRPr lang="en-US" sz="1400" dirty="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548762">
                <a:tc>
                  <a:txBody>
                    <a:bodyPr/>
                    <a:lstStyle/>
                    <a:p>
                      <a:pPr algn="ctr"/>
                      <a:r>
                        <a:rPr lang="en-US" b="1" dirty="0" smtClean="0"/>
                        <a:t>Sample efficiency</a:t>
                      </a:r>
                      <a:endParaRPr lang="en-US" b="1" dirty="0"/>
                    </a:p>
                  </a:txBody>
                  <a:tcPr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548762">
                <a:tc>
                  <a:txBody>
                    <a:bodyPr/>
                    <a:lstStyle/>
                    <a:p>
                      <a:pPr algn="ctr"/>
                      <a:r>
                        <a:rPr lang="en-US" b="1" dirty="0" smtClean="0"/>
                        <a:t>Model agnostic</a:t>
                      </a:r>
                      <a:endParaRPr lang="en-US" b="1" dirty="0"/>
                    </a:p>
                  </a:txBody>
                  <a:tcPr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400" dirty="0" smtClean="0">
                          <a:solidFill>
                            <a:srgbClr val="16C55D"/>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400" dirty="0" smtClean="0">
                        <a:solidFill>
                          <a:srgbClr val="16C55D"/>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algn="ctr"/>
                      <a:endParaRPr lang="en-US" sz="1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algn="ctr"/>
                      <a:endParaRPr lang="en-US" sz="1400" dirty="0"/>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noFill/>
                  </a:tcPr>
                </a:tc>
              </a:tr>
            </a:tbl>
          </a:graphicData>
        </a:graphic>
      </p:graphicFrame>
      <p:sp>
        <p:nvSpPr>
          <p:cNvPr id="5" name="Rounded Rectangle 4"/>
          <p:cNvSpPr/>
          <p:nvPr/>
        </p:nvSpPr>
        <p:spPr>
          <a:xfrm>
            <a:off x="4720590" y="320041"/>
            <a:ext cx="3680454" cy="48005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Monaco" charset="0"/>
                <a:ea typeface="Monaco" charset="0"/>
                <a:cs typeface="Monaco" charset="0"/>
              </a:rPr>
              <a:t>g</a:t>
            </a:r>
            <a:r>
              <a:rPr lang="en-US" sz="1600" dirty="0" err="1" smtClean="0">
                <a:solidFill>
                  <a:schemeClr val="tx1"/>
                </a:solidFill>
                <a:latin typeface="Monaco" charset="0"/>
                <a:ea typeface="Monaco" charset="0"/>
                <a:cs typeface="Monaco" charset="0"/>
              </a:rPr>
              <a:t>ithub.com</a:t>
            </a:r>
            <a:r>
              <a:rPr lang="en-US" sz="1600" dirty="0" smtClean="0">
                <a:solidFill>
                  <a:schemeClr val="tx1"/>
                </a:solidFill>
                <a:latin typeface="Monaco" charset="0"/>
                <a:ea typeface="Monaco" charset="0"/>
                <a:cs typeface="Monaco" charset="0"/>
              </a:rPr>
              <a:t>/</a:t>
            </a:r>
            <a:r>
              <a:rPr lang="en-US" sz="1600" dirty="0" err="1" smtClean="0">
                <a:solidFill>
                  <a:schemeClr val="tx1"/>
                </a:solidFill>
                <a:latin typeface="Monaco" charset="0"/>
                <a:ea typeface="Monaco" charset="0"/>
                <a:cs typeface="Monaco" charset="0"/>
              </a:rPr>
              <a:t>slundberg</a:t>
            </a:r>
            <a:r>
              <a:rPr lang="en-US" sz="1600" dirty="0" smtClean="0">
                <a:solidFill>
                  <a:schemeClr val="tx1"/>
                </a:solidFill>
                <a:latin typeface="Monaco" charset="0"/>
                <a:ea typeface="Monaco" charset="0"/>
                <a:cs typeface="Monaco" charset="0"/>
              </a:rPr>
              <a:t>/</a:t>
            </a:r>
            <a:r>
              <a:rPr lang="en-US" sz="1600" dirty="0" err="1" smtClean="0">
                <a:solidFill>
                  <a:schemeClr val="tx1"/>
                </a:solidFill>
                <a:latin typeface="Monaco" charset="0"/>
                <a:ea typeface="Monaco" charset="0"/>
                <a:cs typeface="Monaco" charset="0"/>
              </a:rPr>
              <a:t>shap</a:t>
            </a:r>
            <a:endParaRPr lang="en-US" sz="1600" dirty="0">
              <a:solidFill>
                <a:schemeClr val="tx1"/>
              </a:solidFill>
              <a:latin typeface="Monaco" charset="0"/>
              <a:ea typeface="Monaco" charset="0"/>
              <a:cs typeface="Monaco" charset="0"/>
            </a:endParaRPr>
          </a:p>
        </p:txBody>
      </p:sp>
    </p:spTree>
    <p:extLst>
      <p:ext uri="{BB962C8B-B14F-4D97-AF65-F5344CB8AC3E}">
        <p14:creationId xmlns:p14="http://schemas.microsoft.com/office/powerpoint/2010/main" val="1575290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348850" y="2595154"/>
            <a:ext cx="1812104" cy="282796"/>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348850" y="2745988"/>
            <a:ext cx="1812104" cy="129175"/>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30217"/>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model</a:t>
            </a:r>
          </a:p>
        </p:txBody>
      </p:sp>
      <p:cxnSp>
        <p:nvCxnSpPr>
          <p:cNvPr id="43" name="Straight Connector 42"/>
          <p:cNvCxnSpPr/>
          <p:nvPr/>
        </p:nvCxnSpPr>
        <p:spPr>
          <a:xfrm>
            <a:off x="2131379" y="1508956"/>
            <a:ext cx="1530815" cy="60749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530815" cy="27062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881638"/>
            <a:ext cx="1530815" cy="34702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5362939" y="2452457"/>
            <a:ext cx="985911"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2567396" y="2813487"/>
            <a:ext cx="342900" cy="165100"/>
          </a:xfrm>
          <a:prstGeom prst="rect">
            <a:avLst/>
          </a:prstGeom>
        </p:spPr>
      </p:pic>
      <p:pic>
        <p:nvPicPr>
          <p:cNvPr id="9" name="Picture 8"/>
          <p:cNvPicPr>
            <a:picLocks noChangeAspect="1"/>
          </p:cNvPicPr>
          <p:nvPr/>
        </p:nvPicPr>
        <p:blipFill>
          <a:blip r:embed="rId4"/>
          <a:stretch>
            <a:fillRect/>
          </a:stretch>
        </p:blipFill>
        <p:spPr>
          <a:xfrm>
            <a:off x="2567396" y="2004907"/>
            <a:ext cx="241300" cy="165100"/>
          </a:xfrm>
          <a:prstGeom prst="rect">
            <a:avLst/>
          </a:prstGeom>
        </p:spPr>
      </p:pic>
      <p:pic>
        <p:nvPicPr>
          <p:cNvPr id="10" name="Picture 9"/>
          <p:cNvPicPr>
            <a:picLocks noChangeAspect="1"/>
          </p:cNvPicPr>
          <p:nvPr/>
        </p:nvPicPr>
        <p:blipFill>
          <a:blip r:embed="rId5"/>
          <a:stretch>
            <a:fillRect/>
          </a:stretch>
        </p:blipFill>
        <p:spPr>
          <a:xfrm>
            <a:off x="2567396" y="1440805"/>
            <a:ext cx="241300" cy="165100"/>
          </a:xfrm>
          <a:prstGeom prst="rect">
            <a:avLst/>
          </a:prstGeom>
        </p:spPr>
      </p:pic>
      <p:pic>
        <p:nvPicPr>
          <p:cNvPr id="27" name="Picture 26"/>
          <p:cNvPicPr>
            <a:picLocks noChangeAspect="1"/>
          </p:cNvPicPr>
          <p:nvPr/>
        </p:nvPicPr>
        <p:blipFill>
          <a:blip r:embed="rId6"/>
          <a:stretch>
            <a:fillRect/>
          </a:stretch>
        </p:blipFill>
        <p:spPr>
          <a:xfrm>
            <a:off x="2556920" y="1397728"/>
            <a:ext cx="222453" cy="222453"/>
          </a:xfrm>
          <a:prstGeom prst="rect">
            <a:avLst/>
          </a:prstGeom>
        </p:spPr>
      </p:pic>
      <p:pic>
        <p:nvPicPr>
          <p:cNvPr id="28" name="Picture 27"/>
          <p:cNvPicPr>
            <a:picLocks noChangeAspect="1"/>
          </p:cNvPicPr>
          <p:nvPr/>
        </p:nvPicPr>
        <p:blipFill>
          <a:blip r:embed="rId7"/>
          <a:stretch>
            <a:fillRect/>
          </a:stretch>
        </p:blipFill>
        <p:spPr>
          <a:xfrm>
            <a:off x="2562910" y="1956437"/>
            <a:ext cx="222453" cy="222453"/>
          </a:xfrm>
          <a:prstGeom prst="rect">
            <a:avLst/>
          </a:prstGeom>
        </p:spPr>
      </p:pic>
      <p:pic>
        <p:nvPicPr>
          <p:cNvPr id="29" name="Picture 28"/>
          <p:cNvPicPr>
            <a:picLocks noChangeAspect="1"/>
          </p:cNvPicPr>
          <p:nvPr/>
        </p:nvPicPr>
        <p:blipFill>
          <a:blip r:embed="rId8"/>
          <a:stretch>
            <a:fillRect/>
          </a:stretch>
        </p:blipFill>
        <p:spPr>
          <a:xfrm>
            <a:off x="2556920" y="2761227"/>
            <a:ext cx="349569" cy="222453"/>
          </a:xfrm>
          <a:prstGeom prst="rect">
            <a:avLst/>
          </a:prstGeom>
        </p:spPr>
      </p:pic>
    </p:spTree>
    <p:extLst>
      <p:ext uri="{BB962C8B-B14F-4D97-AF65-F5344CB8AC3E}">
        <p14:creationId xmlns:p14="http://schemas.microsoft.com/office/powerpoint/2010/main" val="23716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5"/>
                                        </p:tgtEl>
                                        <p:attrNameLst>
                                          <p:attrName>style.visibility</p:attrName>
                                        </p:attrNameLst>
                                      </p:cBhvr>
                                      <p:to>
                                        <p:strVal val="hidden"/>
                                      </p:to>
                                    </p:set>
                                  </p:childTnLst>
                                </p:cTn>
                              </p:par>
                              <p:par>
                                <p:cTn id="19" presetID="1" presetClass="entr" presetSubtype="0" fill="hold" grpId="1"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7"/>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2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26"/>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7"/>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0"/>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4" grpId="2" animBg="1"/>
      <p:bldP spid="24" grpId="3" animBg="1"/>
      <p:bldP spid="26" grpId="0" animBg="1"/>
      <p:bldP spid="26" grpId="1" animBg="1"/>
      <p:bldP spid="25" grpId="0" animBg="1"/>
      <p:bldP spid="2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348850" y="2595154"/>
            <a:ext cx="1812104" cy="282796"/>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29356"/>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data</a:t>
            </a:r>
          </a:p>
        </p:txBody>
      </p:sp>
      <p:sp>
        <p:nvSpPr>
          <p:cNvPr id="40" name="Rectangle 39"/>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42" name="Picture 41"/>
          <p:cNvPicPr>
            <a:picLocks noChangeAspect="1"/>
          </p:cNvPicPr>
          <p:nvPr/>
        </p:nvPicPr>
        <p:blipFill>
          <a:blip r:embed="rId3"/>
          <a:stretch>
            <a:fillRect/>
          </a:stretch>
        </p:blipFill>
        <p:spPr>
          <a:xfrm>
            <a:off x="4297028" y="2226656"/>
            <a:ext cx="431075" cy="451602"/>
          </a:xfrm>
          <a:prstGeom prst="rect">
            <a:avLst/>
          </a:prstGeom>
        </p:spPr>
      </p:pic>
      <p:cxnSp>
        <p:nvCxnSpPr>
          <p:cNvPr id="43" name="Straight Connector 42"/>
          <p:cNvCxnSpPr/>
          <p:nvPr/>
        </p:nvCxnSpPr>
        <p:spPr>
          <a:xfrm>
            <a:off x="2131379" y="1508956"/>
            <a:ext cx="1987825" cy="78139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987825" cy="37376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761227"/>
            <a:ext cx="1987825" cy="467439"/>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4"/>
          <a:stretch>
            <a:fillRect/>
          </a:stretch>
        </p:blipFill>
        <p:spPr>
          <a:xfrm>
            <a:off x="2556920" y="1397728"/>
            <a:ext cx="222453" cy="222453"/>
          </a:xfrm>
          <a:prstGeom prst="rect">
            <a:avLst/>
          </a:prstGeom>
        </p:spPr>
      </p:pic>
      <p:cxnSp>
        <p:nvCxnSpPr>
          <p:cNvPr id="56" name="Straight Connector 55"/>
          <p:cNvCxnSpPr/>
          <p:nvPr/>
        </p:nvCxnSpPr>
        <p:spPr>
          <a:xfrm>
            <a:off x="4881021" y="2452457"/>
            <a:ext cx="1467829"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5"/>
          <a:stretch>
            <a:fillRect/>
          </a:stretch>
        </p:blipFill>
        <p:spPr>
          <a:xfrm>
            <a:off x="2562910" y="1956437"/>
            <a:ext cx="222453" cy="222453"/>
          </a:xfrm>
          <a:prstGeom prst="rect">
            <a:avLst/>
          </a:prstGeom>
        </p:spPr>
      </p:pic>
      <p:pic>
        <p:nvPicPr>
          <p:cNvPr id="60" name="Picture 59"/>
          <p:cNvPicPr>
            <a:picLocks noChangeAspect="1"/>
          </p:cNvPicPr>
          <p:nvPr/>
        </p:nvPicPr>
        <p:blipFill>
          <a:blip r:embed="rId6"/>
          <a:stretch>
            <a:fillRect/>
          </a:stretch>
        </p:blipFill>
        <p:spPr>
          <a:xfrm>
            <a:off x="2556920" y="2761227"/>
            <a:ext cx="349569" cy="222453"/>
          </a:xfrm>
          <a:prstGeom prst="rect">
            <a:avLst/>
          </a:prstGeom>
        </p:spPr>
      </p:pic>
      <p:sp>
        <p:nvSpPr>
          <p:cNvPr id="23" name="TextBox 2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cxnSp>
        <p:nvCxnSpPr>
          <p:cNvPr id="28" name="Straight Arrow Connector 27"/>
          <p:cNvCxnSpPr/>
          <p:nvPr/>
        </p:nvCxnSpPr>
        <p:spPr>
          <a:xfrm>
            <a:off x="8260078" y="2146716"/>
            <a:ext cx="0" cy="448438"/>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 name="Right Bracket 50"/>
          <p:cNvSpPr/>
          <p:nvPr/>
        </p:nvSpPr>
        <p:spPr>
          <a:xfrm>
            <a:off x="8249193" y="2370935"/>
            <a:ext cx="91442" cy="1043894"/>
          </a:xfrm>
          <a:prstGeom prst="rightBracket">
            <a:avLst/>
          </a:prstGeom>
          <a:ln w="22225">
            <a:solidFill>
              <a:srgbClr val="1D88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52" name="Picture 51"/>
          <p:cNvPicPr>
            <a:picLocks noChangeAspect="1"/>
          </p:cNvPicPr>
          <p:nvPr/>
        </p:nvPicPr>
        <p:blipFill>
          <a:blip r:embed="rId7"/>
          <a:stretch>
            <a:fillRect/>
          </a:stretch>
        </p:blipFill>
        <p:spPr>
          <a:xfrm>
            <a:off x="7095184" y="3318597"/>
            <a:ext cx="1054886" cy="227206"/>
          </a:xfrm>
          <a:prstGeom prst="rect">
            <a:avLst/>
          </a:prstGeom>
        </p:spPr>
      </p:pic>
    </p:spTree>
    <p:extLst>
      <p:ext uri="{BB962C8B-B14F-4D97-AF65-F5344CB8AC3E}">
        <p14:creationId xmlns:p14="http://schemas.microsoft.com/office/powerpoint/2010/main" val="671658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348850" y="2143012"/>
            <a:ext cx="1812104" cy="732152"/>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48850" y="2029356"/>
            <a:ext cx="1812104" cy="8462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prediction</a:t>
            </a:r>
          </a:p>
        </p:txBody>
      </p:sp>
      <p:sp>
        <p:nvSpPr>
          <p:cNvPr id="39" name="Rectangle 38"/>
          <p:cNvSpPr/>
          <p:nvPr/>
        </p:nvSpPr>
        <p:spPr>
          <a:xfrm>
            <a:off x="980094" y="1376594"/>
            <a:ext cx="1151285" cy="20737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data</a:t>
            </a:r>
            <a:endParaRPr lang="en-US" sz="1800" dirty="0"/>
          </a:p>
        </p:txBody>
      </p:sp>
      <p:sp>
        <p:nvSpPr>
          <p:cNvPr id="40" name="Rectangle 39"/>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42" name="Picture 41"/>
          <p:cNvPicPr>
            <a:picLocks noChangeAspect="1"/>
          </p:cNvPicPr>
          <p:nvPr/>
        </p:nvPicPr>
        <p:blipFill>
          <a:blip r:embed="rId3"/>
          <a:stretch>
            <a:fillRect/>
          </a:stretch>
        </p:blipFill>
        <p:spPr>
          <a:xfrm>
            <a:off x="4297028" y="2226656"/>
            <a:ext cx="431075" cy="451602"/>
          </a:xfrm>
          <a:prstGeom prst="rect">
            <a:avLst/>
          </a:prstGeom>
        </p:spPr>
      </p:pic>
      <p:cxnSp>
        <p:nvCxnSpPr>
          <p:cNvPr id="43" name="Straight Connector 42"/>
          <p:cNvCxnSpPr/>
          <p:nvPr/>
        </p:nvCxnSpPr>
        <p:spPr>
          <a:xfrm>
            <a:off x="2131379" y="1508956"/>
            <a:ext cx="1987825" cy="781398"/>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131379" y="2143011"/>
            <a:ext cx="1987825" cy="37376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131379" y="2761227"/>
            <a:ext cx="1987825" cy="467439"/>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4"/>
          <a:stretch>
            <a:fillRect/>
          </a:stretch>
        </p:blipFill>
        <p:spPr>
          <a:xfrm>
            <a:off x="2556920" y="1397728"/>
            <a:ext cx="222453" cy="222453"/>
          </a:xfrm>
          <a:prstGeom prst="rect">
            <a:avLst/>
          </a:prstGeom>
        </p:spPr>
      </p:pic>
      <p:cxnSp>
        <p:nvCxnSpPr>
          <p:cNvPr id="56" name="Straight Connector 55"/>
          <p:cNvCxnSpPr/>
          <p:nvPr/>
        </p:nvCxnSpPr>
        <p:spPr>
          <a:xfrm>
            <a:off x="4881021" y="2452457"/>
            <a:ext cx="1467829"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5"/>
          <a:stretch>
            <a:fillRect/>
          </a:stretch>
        </p:blipFill>
        <p:spPr>
          <a:xfrm>
            <a:off x="2562910" y="1956437"/>
            <a:ext cx="222453" cy="222453"/>
          </a:xfrm>
          <a:prstGeom prst="rect">
            <a:avLst/>
          </a:prstGeom>
        </p:spPr>
      </p:pic>
      <p:sp>
        <p:nvSpPr>
          <p:cNvPr id="23" name="TextBox 22"/>
          <p:cNvSpPr txBox="1"/>
          <p:nvPr/>
        </p:nvSpPr>
        <p:spPr>
          <a:xfrm>
            <a:off x="2586350" y="2238158"/>
            <a:ext cx="225471" cy="507831"/>
          </a:xfrm>
          <a:prstGeom prst="rect">
            <a:avLst/>
          </a:prstGeom>
          <a:noFill/>
        </p:spPr>
        <p:txBody>
          <a:bodyPr wrap="square" rtlCol="0">
            <a:spAutoFit/>
          </a:bodyPr>
          <a:lstStyle/>
          <a:p>
            <a:r>
              <a:rPr lang="en-US" sz="900" b="1" dirty="0" smtClean="0">
                <a:latin typeface="Braggadocio" charset="0"/>
                <a:ea typeface="Braggadocio" charset="0"/>
                <a:cs typeface="Braggadocio" charset="0"/>
              </a:rPr>
              <a:t>.</a:t>
            </a:r>
          </a:p>
          <a:p>
            <a:r>
              <a:rPr lang="en-US" sz="900" b="1" dirty="0" smtClean="0">
                <a:latin typeface="Braggadocio" charset="0"/>
                <a:ea typeface="Braggadocio" charset="0"/>
                <a:cs typeface="Braggadocio" charset="0"/>
              </a:rPr>
              <a:t>.</a:t>
            </a:r>
          </a:p>
          <a:p>
            <a:r>
              <a:rPr lang="en-US" sz="900" b="1" dirty="0">
                <a:latin typeface="Braggadocio" charset="0"/>
                <a:ea typeface="Braggadocio" charset="0"/>
                <a:cs typeface="Braggadocio" charset="0"/>
              </a:rPr>
              <a:t>.</a:t>
            </a:r>
          </a:p>
        </p:txBody>
      </p:sp>
      <p:pic>
        <p:nvPicPr>
          <p:cNvPr id="15" name="Picture 14"/>
          <p:cNvPicPr>
            <a:picLocks noChangeAspect="1"/>
          </p:cNvPicPr>
          <p:nvPr/>
        </p:nvPicPr>
        <p:blipFill>
          <a:blip r:embed="rId6"/>
          <a:stretch>
            <a:fillRect/>
          </a:stretch>
        </p:blipFill>
        <p:spPr>
          <a:xfrm>
            <a:off x="2821168" y="1955498"/>
            <a:ext cx="520700" cy="254000"/>
          </a:xfrm>
          <a:prstGeom prst="rect">
            <a:avLst/>
          </a:prstGeom>
        </p:spPr>
      </p:pic>
      <p:pic>
        <p:nvPicPr>
          <p:cNvPr id="16" name="Picture 15"/>
          <p:cNvPicPr>
            <a:picLocks noChangeAspect="1"/>
          </p:cNvPicPr>
          <p:nvPr/>
        </p:nvPicPr>
        <p:blipFill>
          <a:blip r:embed="rId6"/>
          <a:stretch>
            <a:fillRect/>
          </a:stretch>
        </p:blipFill>
        <p:spPr>
          <a:xfrm>
            <a:off x="2812459" y="1401661"/>
            <a:ext cx="520700" cy="254000"/>
          </a:xfrm>
          <a:prstGeom prst="rect">
            <a:avLst/>
          </a:prstGeom>
        </p:spPr>
      </p:pic>
      <p:pic>
        <p:nvPicPr>
          <p:cNvPr id="17" name="Picture 16"/>
          <p:cNvPicPr>
            <a:picLocks noChangeAspect="1"/>
          </p:cNvPicPr>
          <p:nvPr/>
        </p:nvPicPr>
        <p:blipFill>
          <a:blip r:embed="rId7"/>
          <a:stretch>
            <a:fillRect/>
          </a:stretch>
        </p:blipFill>
        <p:spPr>
          <a:xfrm>
            <a:off x="2556920" y="2761227"/>
            <a:ext cx="349569" cy="222453"/>
          </a:xfrm>
          <a:prstGeom prst="rect">
            <a:avLst/>
          </a:prstGeom>
        </p:spPr>
      </p:pic>
      <p:pic>
        <p:nvPicPr>
          <p:cNvPr id="18" name="Picture 17"/>
          <p:cNvPicPr>
            <a:picLocks noChangeAspect="1"/>
          </p:cNvPicPr>
          <p:nvPr/>
        </p:nvPicPr>
        <p:blipFill>
          <a:blip r:embed="rId6"/>
          <a:stretch>
            <a:fillRect/>
          </a:stretch>
        </p:blipFill>
        <p:spPr>
          <a:xfrm>
            <a:off x="2906489" y="2761227"/>
            <a:ext cx="520700" cy="254000"/>
          </a:xfrm>
          <a:prstGeom prst="rect">
            <a:avLst/>
          </a:prstGeom>
        </p:spPr>
      </p:pic>
    </p:spTree>
    <p:extLst>
      <p:ext uri="{BB962C8B-B14F-4D97-AF65-F5344CB8AC3E}">
        <p14:creationId xmlns:p14="http://schemas.microsoft.com/office/powerpoint/2010/main" val="13774829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64FD863-39F2-0244-B8C2-644E5D96AAF3}" type="slidenum">
              <a:rPr lang="en-US" smtClean="0"/>
              <a:t>8</a:t>
            </a:fld>
            <a:endParaRPr lang="en-US" dirty="0"/>
          </a:p>
        </p:txBody>
      </p:sp>
      <p:sp>
        <p:nvSpPr>
          <p:cNvPr id="10" name="Rectangle 9"/>
          <p:cNvSpPr/>
          <p:nvPr/>
        </p:nvSpPr>
        <p:spPr>
          <a:xfrm>
            <a:off x="551735" y="1204908"/>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LIME</a:t>
            </a:r>
          </a:p>
        </p:txBody>
      </p:sp>
      <p:sp>
        <p:nvSpPr>
          <p:cNvPr id="18" name="Rectangle 17"/>
          <p:cNvSpPr/>
          <p:nvPr/>
        </p:nvSpPr>
        <p:spPr>
          <a:xfrm>
            <a:off x="551735" y="2429132"/>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Shapley </a:t>
            </a:r>
            <a:r>
              <a:rPr lang="en-US" sz="2100" dirty="0" smtClean="0">
                <a:solidFill>
                  <a:schemeClr val="tx1"/>
                </a:solidFill>
              </a:rPr>
              <a:t>reg. values</a:t>
            </a:r>
          </a:p>
        </p:txBody>
      </p:sp>
      <p:sp>
        <p:nvSpPr>
          <p:cNvPr id="6" name="TextBox 5"/>
          <p:cNvSpPr txBox="1"/>
          <p:nvPr/>
        </p:nvSpPr>
        <p:spPr>
          <a:xfrm>
            <a:off x="931093" y="3035415"/>
            <a:ext cx="1535613" cy="276999"/>
          </a:xfrm>
          <a:prstGeom prst="rect">
            <a:avLst/>
          </a:prstGeom>
          <a:noFill/>
        </p:spPr>
        <p:txBody>
          <a:bodyPr wrap="none" rtlCol="0">
            <a:spAutoFit/>
          </a:bodyPr>
          <a:lstStyle/>
          <a:p>
            <a:pPr algn="ctr"/>
            <a:r>
              <a:rPr lang="en-US" sz="1200" dirty="0" err="1">
                <a:solidFill>
                  <a:schemeClr val="tx1">
                    <a:lumMod val="50000"/>
                    <a:lumOff val="50000"/>
                  </a:schemeClr>
                </a:solidFill>
              </a:rPr>
              <a:t>Lipovetsky</a:t>
            </a:r>
            <a:r>
              <a:rPr lang="en-US" sz="1200" dirty="0">
                <a:solidFill>
                  <a:schemeClr val="tx1">
                    <a:lumMod val="50000"/>
                    <a:lumOff val="50000"/>
                  </a:schemeClr>
                </a:solidFill>
              </a:rPr>
              <a:t> et al. </a:t>
            </a:r>
            <a:r>
              <a:rPr lang="en-US" sz="1200" dirty="0" smtClean="0">
                <a:solidFill>
                  <a:schemeClr val="tx1">
                    <a:lumMod val="50000"/>
                    <a:lumOff val="50000"/>
                  </a:schemeClr>
                </a:solidFill>
              </a:rPr>
              <a:t>2001</a:t>
            </a:r>
            <a:endParaRPr lang="en-US" sz="1200" dirty="0">
              <a:solidFill>
                <a:schemeClr val="tx1">
                  <a:lumMod val="50000"/>
                  <a:lumOff val="50000"/>
                </a:schemeClr>
              </a:solidFill>
            </a:endParaRPr>
          </a:p>
        </p:txBody>
      </p:sp>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tx1"/>
                </a:solidFill>
              </a:rPr>
              <a:t>QII</a:t>
            </a:r>
            <a:endParaRPr lang="en-US" sz="2100" dirty="0" smtClean="0">
              <a:solidFill>
                <a:schemeClr val="tx1"/>
              </a:solidFill>
            </a:endParaRPr>
          </a:p>
        </p:txBody>
      </p:sp>
      <p:sp>
        <p:nvSpPr>
          <p:cNvPr id="20" name="Rectangle 19"/>
          <p:cNvSpPr/>
          <p:nvPr/>
        </p:nvSpPr>
        <p:spPr>
          <a:xfrm>
            <a:off x="3406002"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Shapley sampling</a:t>
            </a:r>
          </a:p>
        </p:txBody>
      </p:sp>
      <p:sp>
        <p:nvSpPr>
          <p:cNvPr id="21" name="Rectangle 20"/>
          <p:cNvSpPr/>
          <p:nvPr/>
        </p:nvSpPr>
        <p:spPr>
          <a:xfrm>
            <a:off x="6261134" y="3652913"/>
            <a:ext cx="2296060" cy="577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Path expectations</a:t>
            </a:r>
            <a:endParaRPr lang="en-US" sz="1013" dirty="0">
              <a:solidFill>
                <a:schemeClr val="tx1"/>
              </a:solidFill>
            </a:endParaRPr>
          </a:p>
        </p:txBody>
      </p:sp>
      <p:sp>
        <p:nvSpPr>
          <p:cNvPr id="22" name="Rectangle 21"/>
          <p:cNvSpPr/>
          <p:nvPr/>
        </p:nvSpPr>
        <p:spPr>
          <a:xfrm>
            <a:off x="6261134" y="1202974"/>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tx1"/>
                </a:solidFill>
              </a:rPr>
              <a:t>DeepLIFT</a:t>
            </a: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Relevance prop.</a:t>
            </a:r>
          </a:p>
        </p:txBody>
      </p:sp>
      <p:sp>
        <p:nvSpPr>
          <p:cNvPr id="24" name="TextBox 23"/>
          <p:cNvSpPr txBox="1"/>
          <p:nvPr/>
        </p:nvSpPr>
        <p:spPr>
          <a:xfrm>
            <a:off x="1037500" y="1855962"/>
            <a:ext cx="1322799" cy="276999"/>
          </a:xfrm>
          <a:prstGeom prst="rect">
            <a:avLst/>
          </a:prstGeom>
          <a:noFill/>
        </p:spPr>
        <p:txBody>
          <a:bodyPr wrap="none" rtlCol="0">
            <a:spAutoFit/>
          </a:bodyPr>
          <a:lstStyle/>
          <a:p>
            <a:pPr algn="ctr"/>
            <a:r>
              <a:rPr lang="en-US" sz="1200" dirty="0" smtClean="0">
                <a:solidFill>
                  <a:schemeClr val="tx1">
                    <a:lumMod val="50000"/>
                    <a:lumOff val="50000"/>
                  </a:schemeClr>
                </a:solidFill>
              </a:rPr>
              <a:t>Ribeiro </a:t>
            </a:r>
            <a:r>
              <a:rPr lang="en-US" sz="1200" dirty="0">
                <a:solidFill>
                  <a:schemeClr val="tx1">
                    <a:lumMod val="50000"/>
                    <a:lumOff val="50000"/>
                  </a:schemeClr>
                </a:solidFill>
              </a:rPr>
              <a:t>et 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25" name="TextBox 24"/>
          <p:cNvSpPr txBox="1"/>
          <p:nvPr/>
        </p:nvSpPr>
        <p:spPr>
          <a:xfrm>
            <a:off x="1089501" y="4319828"/>
            <a:ext cx="1218795"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Datta</a:t>
            </a:r>
            <a:r>
              <a:rPr lang="en-US" sz="1200" dirty="0" smtClean="0">
                <a:solidFill>
                  <a:schemeClr val="tx1">
                    <a:lumMod val="50000"/>
                    <a:lumOff val="50000"/>
                  </a:schemeClr>
                </a:solidFill>
              </a:rPr>
              <a:t> et </a:t>
            </a:r>
            <a:r>
              <a:rPr lang="en-US" sz="1200" dirty="0">
                <a:solidFill>
                  <a:schemeClr val="tx1">
                    <a:lumMod val="50000"/>
                    <a:lumOff val="50000"/>
                  </a:schemeClr>
                </a:solidFill>
              </a:rPr>
              <a:t>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26" name="TextBox 25"/>
          <p:cNvSpPr txBox="1"/>
          <p:nvPr/>
        </p:nvSpPr>
        <p:spPr>
          <a:xfrm>
            <a:off x="3809599" y="4319827"/>
            <a:ext cx="1487138" cy="276999"/>
          </a:xfrm>
          <a:prstGeom prst="rect">
            <a:avLst/>
          </a:prstGeom>
          <a:noFill/>
        </p:spPr>
        <p:txBody>
          <a:bodyPr wrap="none" rtlCol="0">
            <a:spAutoFit/>
          </a:bodyPr>
          <a:lstStyle/>
          <a:p>
            <a:pPr algn="ctr"/>
            <a:r>
              <a:rPr lang="en-US" sz="1200" dirty="0" err="1">
                <a:solidFill>
                  <a:schemeClr val="tx1">
                    <a:lumMod val="50000"/>
                    <a:lumOff val="50000"/>
                  </a:schemeClr>
                </a:solidFill>
              </a:rPr>
              <a:t>Štrumbelj</a:t>
            </a:r>
            <a:r>
              <a:rPr lang="en-US" sz="1200" dirty="0">
                <a:solidFill>
                  <a:schemeClr val="tx1">
                    <a:lumMod val="50000"/>
                    <a:lumOff val="50000"/>
                  </a:schemeClr>
                </a:solidFill>
              </a:rPr>
              <a:t> et al. </a:t>
            </a:r>
            <a:r>
              <a:rPr lang="en-US" sz="1200" dirty="0" smtClean="0">
                <a:solidFill>
                  <a:schemeClr val="tx1">
                    <a:lumMod val="50000"/>
                    <a:lumOff val="50000"/>
                  </a:schemeClr>
                </a:solidFill>
              </a:rPr>
              <a:t>2011</a:t>
            </a:r>
            <a:endParaRPr lang="en-US" sz="1200" dirty="0">
              <a:solidFill>
                <a:schemeClr val="tx1">
                  <a:lumMod val="50000"/>
                  <a:lumOff val="50000"/>
                </a:schemeClr>
              </a:solidFill>
            </a:endParaRPr>
          </a:p>
        </p:txBody>
      </p:sp>
      <p:sp>
        <p:nvSpPr>
          <p:cNvPr id="27" name="TextBox 26"/>
          <p:cNvSpPr txBox="1"/>
          <p:nvPr/>
        </p:nvSpPr>
        <p:spPr>
          <a:xfrm>
            <a:off x="6925701" y="4320939"/>
            <a:ext cx="966931"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Saabas</a:t>
            </a:r>
            <a:r>
              <a:rPr lang="en-US" sz="1200" dirty="0" smtClean="0">
                <a:solidFill>
                  <a:schemeClr val="tx1">
                    <a:lumMod val="50000"/>
                    <a:lumOff val="50000"/>
                  </a:schemeClr>
                </a:solidFill>
              </a:rPr>
              <a:t> 2014</a:t>
            </a:r>
            <a:endParaRPr lang="en-US" sz="1200" dirty="0">
              <a:solidFill>
                <a:schemeClr val="tx1">
                  <a:lumMod val="50000"/>
                  <a:lumOff val="50000"/>
                </a:schemeClr>
              </a:solidFill>
            </a:endParaRPr>
          </a:p>
        </p:txBody>
      </p:sp>
      <p:sp>
        <p:nvSpPr>
          <p:cNvPr id="28" name="TextBox 27"/>
          <p:cNvSpPr txBox="1"/>
          <p:nvPr/>
        </p:nvSpPr>
        <p:spPr>
          <a:xfrm>
            <a:off x="6817880" y="3040783"/>
            <a:ext cx="1182568" cy="276999"/>
          </a:xfrm>
          <a:prstGeom prst="rect">
            <a:avLst/>
          </a:prstGeom>
          <a:noFill/>
        </p:spPr>
        <p:txBody>
          <a:bodyPr wrap="none" rtlCol="0">
            <a:spAutoFit/>
          </a:bodyPr>
          <a:lstStyle/>
          <a:p>
            <a:pPr algn="ctr"/>
            <a:r>
              <a:rPr lang="en-US" sz="1200" dirty="0" smtClean="0">
                <a:solidFill>
                  <a:schemeClr val="tx1">
                    <a:lumMod val="50000"/>
                    <a:lumOff val="50000"/>
                  </a:schemeClr>
                </a:solidFill>
              </a:rPr>
              <a:t>Bach et </a:t>
            </a:r>
            <a:r>
              <a:rPr lang="en-US" sz="1200" dirty="0">
                <a:solidFill>
                  <a:schemeClr val="tx1">
                    <a:lumMod val="50000"/>
                    <a:lumOff val="50000"/>
                  </a:schemeClr>
                </a:solidFill>
              </a:rPr>
              <a:t>al. </a:t>
            </a:r>
            <a:r>
              <a:rPr lang="en-US" sz="1200" dirty="0" smtClean="0">
                <a:solidFill>
                  <a:schemeClr val="tx1">
                    <a:lumMod val="50000"/>
                    <a:lumOff val="50000"/>
                  </a:schemeClr>
                </a:solidFill>
              </a:rPr>
              <a:t>2015</a:t>
            </a:r>
            <a:endParaRPr lang="en-US" sz="1200" dirty="0">
              <a:solidFill>
                <a:schemeClr val="tx1">
                  <a:lumMod val="50000"/>
                  <a:lumOff val="50000"/>
                </a:schemeClr>
              </a:solidFill>
            </a:endParaRPr>
          </a:p>
        </p:txBody>
      </p:sp>
      <p:sp>
        <p:nvSpPr>
          <p:cNvPr id="29" name="TextBox 28"/>
          <p:cNvSpPr txBox="1"/>
          <p:nvPr/>
        </p:nvSpPr>
        <p:spPr>
          <a:xfrm>
            <a:off x="6649631" y="1855961"/>
            <a:ext cx="1517339"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Shrikumar</a:t>
            </a:r>
            <a:r>
              <a:rPr lang="en-US" sz="1200" dirty="0" smtClean="0">
                <a:solidFill>
                  <a:schemeClr val="tx1">
                    <a:lumMod val="50000"/>
                    <a:lumOff val="50000"/>
                  </a:schemeClr>
                </a:solidFill>
              </a:rPr>
              <a:t> et </a:t>
            </a:r>
            <a:r>
              <a:rPr lang="en-US" sz="1200" dirty="0">
                <a:solidFill>
                  <a:schemeClr val="tx1">
                    <a:lumMod val="50000"/>
                    <a:lumOff val="50000"/>
                  </a:schemeClr>
                </a:solidFill>
              </a:rPr>
              <a:t>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44" name="Rectangle 43"/>
          <p:cNvSpPr/>
          <p:nvPr/>
        </p:nvSpPr>
        <p:spPr>
          <a:xfrm>
            <a:off x="551734" y="1204908"/>
            <a:ext cx="2294333" cy="581747"/>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LIME</a:t>
            </a:r>
            <a:endParaRPr lang="en-US" sz="2100" dirty="0" smtClean="0">
              <a:solidFill>
                <a:schemeClr val="bg1"/>
              </a:solidFill>
            </a:endParaRPr>
          </a:p>
        </p:txBody>
      </p:sp>
      <p:sp>
        <p:nvSpPr>
          <p:cNvPr id="45" name="Rectangle 44"/>
          <p:cNvSpPr/>
          <p:nvPr/>
        </p:nvSpPr>
        <p:spPr>
          <a:xfrm>
            <a:off x="551734" y="2429132"/>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a:t>
            </a:r>
            <a:r>
              <a:rPr lang="en-US" sz="2100" dirty="0" smtClean="0">
                <a:solidFill>
                  <a:schemeClr val="bg1"/>
                </a:solidFill>
              </a:rPr>
              <a:t>reg. values</a:t>
            </a:r>
          </a:p>
        </p:txBody>
      </p:sp>
      <p:sp>
        <p:nvSpPr>
          <p:cNvPr id="46" name="Rectangle 45"/>
          <p:cNvSpPr/>
          <p:nvPr/>
        </p:nvSpPr>
        <p:spPr>
          <a:xfrm>
            <a:off x="551733"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QII</a:t>
            </a:r>
            <a:endParaRPr lang="en-US" sz="2100" dirty="0" smtClean="0">
              <a:solidFill>
                <a:schemeClr val="bg1"/>
              </a:solidFill>
            </a:endParaRPr>
          </a:p>
        </p:txBody>
      </p:sp>
      <p:sp>
        <p:nvSpPr>
          <p:cNvPr id="47" name="Rectangle 46"/>
          <p:cNvSpPr/>
          <p:nvPr/>
        </p:nvSpPr>
        <p:spPr>
          <a:xfrm>
            <a:off x="3406001"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Shapley sampling</a:t>
            </a:r>
          </a:p>
        </p:txBody>
      </p:sp>
      <p:sp>
        <p:nvSpPr>
          <p:cNvPr id="32" name="Rectangle 31"/>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3" name="Picture 32"/>
          <p:cNvPicPr>
            <a:picLocks noChangeAspect="1"/>
          </p:cNvPicPr>
          <p:nvPr/>
        </p:nvPicPr>
        <p:blipFill>
          <a:blip r:embed="rId3"/>
          <a:stretch>
            <a:fillRect/>
          </a:stretch>
        </p:blipFill>
        <p:spPr>
          <a:xfrm>
            <a:off x="4297028" y="2226656"/>
            <a:ext cx="431075" cy="451602"/>
          </a:xfrm>
          <a:prstGeom prst="rect">
            <a:avLst/>
          </a:prstGeom>
        </p:spPr>
      </p:pic>
    </p:spTree>
    <p:extLst>
      <p:ext uri="{BB962C8B-B14F-4D97-AF65-F5344CB8AC3E}">
        <p14:creationId xmlns:p14="http://schemas.microsoft.com/office/powerpoint/2010/main" val="1658322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64FD863-39F2-0244-B8C2-644E5D96AAF3}" type="slidenum">
              <a:rPr lang="en-US" smtClean="0"/>
              <a:t>9</a:t>
            </a:fld>
            <a:endParaRPr lang="en-US" dirty="0"/>
          </a:p>
        </p:txBody>
      </p:sp>
      <p:sp>
        <p:nvSpPr>
          <p:cNvPr id="10" name="Rectangle 9"/>
          <p:cNvSpPr/>
          <p:nvPr/>
        </p:nvSpPr>
        <p:spPr>
          <a:xfrm>
            <a:off x="551735" y="1204908"/>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LIME</a:t>
            </a:r>
          </a:p>
        </p:txBody>
      </p:sp>
      <p:sp>
        <p:nvSpPr>
          <p:cNvPr id="18" name="Rectangle 17"/>
          <p:cNvSpPr/>
          <p:nvPr/>
        </p:nvSpPr>
        <p:spPr>
          <a:xfrm>
            <a:off x="551735" y="2429132"/>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Shapley </a:t>
            </a:r>
            <a:r>
              <a:rPr lang="en-US" sz="2100" dirty="0" smtClean="0">
                <a:solidFill>
                  <a:schemeClr val="tx1"/>
                </a:solidFill>
              </a:rPr>
              <a:t>reg. values</a:t>
            </a:r>
          </a:p>
        </p:txBody>
      </p:sp>
      <p:sp>
        <p:nvSpPr>
          <p:cNvPr id="6" name="TextBox 5"/>
          <p:cNvSpPr txBox="1"/>
          <p:nvPr/>
        </p:nvSpPr>
        <p:spPr>
          <a:xfrm>
            <a:off x="931093" y="3035415"/>
            <a:ext cx="1535613" cy="276999"/>
          </a:xfrm>
          <a:prstGeom prst="rect">
            <a:avLst/>
          </a:prstGeom>
          <a:noFill/>
        </p:spPr>
        <p:txBody>
          <a:bodyPr wrap="none" rtlCol="0">
            <a:spAutoFit/>
          </a:bodyPr>
          <a:lstStyle/>
          <a:p>
            <a:pPr algn="ctr"/>
            <a:r>
              <a:rPr lang="en-US" sz="1200" dirty="0" err="1">
                <a:solidFill>
                  <a:schemeClr val="tx1">
                    <a:lumMod val="50000"/>
                    <a:lumOff val="50000"/>
                  </a:schemeClr>
                </a:solidFill>
              </a:rPr>
              <a:t>Lipovetsky</a:t>
            </a:r>
            <a:r>
              <a:rPr lang="en-US" sz="1200" dirty="0">
                <a:solidFill>
                  <a:schemeClr val="tx1">
                    <a:lumMod val="50000"/>
                    <a:lumOff val="50000"/>
                  </a:schemeClr>
                </a:solidFill>
              </a:rPr>
              <a:t> et al. </a:t>
            </a:r>
            <a:r>
              <a:rPr lang="en-US" sz="1200" dirty="0" smtClean="0">
                <a:solidFill>
                  <a:schemeClr val="tx1">
                    <a:lumMod val="50000"/>
                    <a:lumOff val="50000"/>
                  </a:schemeClr>
                </a:solidFill>
              </a:rPr>
              <a:t>2001</a:t>
            </a:r>
            <a:endParaRPr lang="en-US" sz="1200" dirty="0">
              <a:solidFill>
                <a:schemeClr val="tx1">
                  <a:lumMod val="50000"/>
                  <a:lumOff val="50000"/>
                </a:schemeClr>
              </a:solidFill>
            </a:endParaRPr>
          </a:p>
        </p:txBody>
      </p:sp>
      <p:sp>
        <p:nvSpPr>
          <p:cNvPr id="19" name="Rectangle 18"/>
          <p:cNvSpPr/>
          <p:nvPr/>
        </p:nvSpPr>
        <p:spPr>
          <a:xfrm>
            <a:off x="551734"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tx1"/>
                </a:solidFill>
              </a:rPr>
              <a:t>QII</a:t>
            </a:r>
            <a:endParaRPr lang="en-US" sz="2100" dirty="0" smtClean="0">
              <a:solidFill>
                <a:schemeClr val="tx1"/>
              </a:solidFill>
            </a:endParaRPr>
          </a:p>
        </p:txBody>
      </p:sp>
      <p:sp>
        <p:nvSpPr>
          <p:cNvPr id="20" name="Rectangle 19"/>
          <p:cNvSpPr/>
          <p:nvPr/>
        </p:nvSpPr>
        <p:spPr>
          <a:xfrm>
            <a:off x="3406002" y="3649074"/>
            <a:ext cx="2294333" cy="5817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Shapley sampling</a:t>
            </a:r>
          </a:p>
        </p:txBody>
      </p:sp>
      <p:sp>
        <p:nvSpPr>
          <p:cNvPr id="21" name="Rectangle 20"/>
          <p:cNvSpPr/>
          <p:nvPr/>
        </p:nvSpPr>
        <p:spPr>
          <a:xfrm>
            <a:off x="6261134" y="3652913"/>
            <a:ext cx="2296060" cy="577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Path expectations</a:t>
            </a:r>
            <a:endParaRPr lang="en-US" sz="1013" dirty="0">
              <a:solidFill>
                <a:schemeClr val="tx1"/>
              </a:solidFill>
            </a:endParaRPr>
          </a:p>
        </p:txBody>
      </p:sp>
      <p:sp>
        <p:nvSpPr>
          <p:cNvPr id="22" name="Rectangle 21"/>
          <p:cNvSpPr/>
          <p:nvPr/>
        </p:nvSpPr>
        <p:spPr>
          <a:xfrm>
            <a:off x="6261134" y="1202974"/>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tx1"/>
                </a:solidFill>
              </a:rPr>
              <a:t>DeepLIFT</a:t>
            </a:r>
            <a:endParaRPr lang="en-US" sz="2100" dirty="0" smtClean="0">
              <a:solidFill>
                <a:schemeClr val="tx1"/>
              </a:solidFill>
            </a:endParaRPr>
          </a:p>
        </p:txBody>
      </p:sp>
      <p:sp>
        <p:nvSpPr>
          <p:cNvPr id="23" name="Rectangle 22"/>
          <p:cNvSpPr/>
          <p:nvPr/>
        </p:nvSpPr>
        <p:spPr>
          <a:xfrm>
            <a:off x="6262861" y="2430692"/>
            <a:ext cx="2294333" cy="5836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tx1"/>
                </a:solidFill>
              </a:rPr>
              <a:t>Relevance prop.</a:t>
            </a:r>
          </a:p>
        </p:txBody>
      </p:sp>
      <p:sp>
        <p:nvSpPr>
          <p:cNvPr id="24" name="TextBox 23"/>
          <p:cNvSpPr txBox="1"/>
          <p:nvPr/>
        </p:nvSpPr>
        <p:spPr>
          <a:xfrm>
            <a:off x="1037500" y="1855962"/>
            <a:ext cx="1322799" cy="276999"/>
          </a:xfrm>
          <a:prstGeom prst="rect">
            <a:avLst/>
          </a:prstGeom>
          <a:noFill/>
        </p:spPr>
        <p:txBody>
          <a:bodyPr wrap="none" rtlCol="0">
            <a:spAutoFit/>
          </a:bodyPr>
          <a:lstStyle/>
          <a:p>
            <a:pPr algn="ctr"/>
            <a:r>
              <a:rPr lang="en-US" sz="1200" dirty="0" smtClean="0">
                <a:solidFill>
                  <a:schemeClr val="tx1">
                    <a:lumMod val="50000"/>
                    <a:lumOff val="50000"/>
                  </a:schemeClr>
                </a:solidFill>
              </a:rPr>
              <a:t>Ribeiro </a:t>
            </a:r>
            <a:r>
              <a:rPr lang="en-US" sz="1200" dirty="0">
                <a:solidFill>
                  <a:schemeClr val="tx1">
                    <a:lumMod val="50000"/>
                    <a:lumOff val="50000"/>
                  </a:schemeClr>
                </a:solidFill>
              </a:rPr>
              <a:t>et 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25" name="TextBox 24"/>
          <p:cNvSpPr txBox="1"/>
          <p:nvPr/>
        </p:nvSpPr>
        <p:spPr>
          <a:xfrm>
            <a:off x="1089501" y="4319828"/>
            <a:ext cx="1218795"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Datta</a:t>
            </a:r>
            <a:r>
              <a:rPr lang="en-US" sz="1200" dirty="0" smtClean="0">
                <a:solidFill>
                  <a:schemeClr val="tx1">
                    <a:lumMod val="50000"/>
                    <a:lumOff val="50000"/>
                  </a:schemeClr>
                </a:solidFill>
              </a:rPr>
              <a:t> et </a:t>
            </a:r>
            <a:r>
              <a:rPr lang="en-US" sz="1200" dirty="0">
                <a:solidFill>
                  <a:schemeClr val="tx1">
                    <a:lumMod val="50000"/>
                    <a:lumOff val="50000"/>
                  </a:schemeClr>
                </a:solidFill>
              </a:rPr>
              <a:t>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26" name="TextBox 25"/>
          <p:cNvSpPr txBox="1"/>
          <p:nvPr/>
        </p:nvSpPr>
        <p:spPr>
          <a:xfrm>
            <a:off x="3809599" y="4319827"/>
            <a:ext cx="1487138" cy="276999"/>
          </a:xfrm>
          <a:prstGeom prst="rect">
            <a:avLst/>
          </a:prstGeom>
          <a:noFill/>
        </p:spPr>
        <p:txBody>
          <a:bodyPr wrap="none" rtlCol="0">
            <a:spAutoFit/>
          </a:bodyPr>
          <a:lstStyle/>
          <a:p>
            <a:pPr algn="ctr"/>
            <a:r>
              <a:rPr lang="en-US" sz="1200" dirty="0" err="1">
                <a:solidFill>
                  <a:schemeClr val="tx1">
                    <a:lumMod val="50000"/>
                    <a:lumOff val="50000"/>
                  </a:schemeClr>
                </a:solidFill>
              </a:rPr>
              <a:t>Štrumbelj</a:t>
            </a:r>
            <a:r>
              <a:rPr lang="en-US" sz="1200" dirty="0">
                <a:solidFill>
                  <a:schemeClr val="tx1">
                    <a:lumMod val="50000"/>
                    <a:lumOff val="50000"/>
                  </a:schemeClr>
                </a:solidFill>
              </a:rPr>
              <a:t> et al. </a:t>
            </a:r>
            <a:r>
              <a:rPr lang="en-US" sz="1200" dirty="0" smtClean="0">
                <a:solidFill>
                  <a:schemeClr val="tx1">
                    <a:lumMod val="50000"/>
                    <a:lumOff val="50000"/>
                  </a:schemeClr>
                </a:solidFill>
              </a:rPr>
              <a:t>2011</a:t>
            </a:r>
            <a:endParaRPr lang="en-US" sz="1200" dirty="0">
              <a:solidFill>
                <a:schemeClr val="tx1">
                  <a:lumMod val="50000"/>
                  <a:lumOff val="50000"/>
                </a:schemeClr>
              </a:solidFill>
            </a:endParaRPr>
          </a:p>
        </p:txBody>
      </p:sp>
      <p:sp>
        <p:nvSpPr>
          <p:cNvPr id="27" name="TextBox 26"/>
          <p:cNvSpPr txBox="1"/>
          <p:nvPr/>
        </p:nvSpPr>
        <p:spPr>
          <a:xfrm>
            <a:off x="6925701" y="4320939"/>
            <a:ext cx="966931"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Saabas</a:t>
            </a:r>
            <a:r>
              <a:rPr lang="en-US" sz="1200" dirty="0" smtClean="0">
                <a:solidFill>
                  <a:schemeClr val="tx1">
                    <a:lumMod val="50000"/>
                    <a:lumOff val="50000"/>
                  </a:schemeClr>
                </a:solidFill>
              </a:rPr>
              <a:t> 2014</a:t>
            </a:r>
            <a:endParaRPr lang="en-US" sz="1200" dirty="0">
              <a:solidFill>
                <a:schemeClr val="tx1">
                  <a:lumMod val="50000"/>
                  <a:lumOff val="50000"/>
                </a:schemeClr>
              </a:solidFill>
            </a:endParaRPr>
          </a:p>
        </p:txBody>
      </p:sp>
      <p:sp>
        <p:nvSpPr>
          <p:cNvPr id="28" name="TextBox 27"/>
          <p:cNvSpPr txBox="1"/>
          <p:nvPr/>
        </p:nvSpPr>
        <p:spPr>
          <a:xfrm>
            <a:off x="6817880" y="3040783"/>
            <a:ext cx="1182568" cy="276999"/>
          </a:xfrm>
          <a:prstGeom prst="rect">
            <a:avLst/>
          </a:prstGeom>
          <a:noFill/>
        </p:spPr>
        <p:txBody>
          <a:bodyPr wrap="none" rtlCol="0">
            <a:spAutoFit/>
          </a:bodyPr>
          <a:lstStyle/>
          <a:p>
            <a:pPr algn="ctr"/>
            <a:r>
              <a:rPr lang="en-US" sz="1200" dirty="0" smtClean="0">
                <a:solidFill>
                  <a:schemeClr val="tx1">
                    <a:lumMod val="50000"/>
                    <a:lumOff val="50000"/>
                  </a:schemeClr>
                </a:solidFill>
              </a:rPr>
              <a:t>Bach et </a:t>
            </a:r>
            <a:r>
              <a:rPr lang="en-US" sz="1200" dirty="0">
                <a:solidFill>
                  <a:schemeClr val="tx1">
                    <a:lumMod val="50000"/>
                    <a:lumOff val="50000"/>
                  </a:schemeClr>
                </a:solidFill>
              </a:rPr>
              <a:t>al. </a:t>
            </a:r>
            <a:r>
              <a:rPr lang="en-US" sz="1200" dirty="0" smtClean="0">
                <a:solidFill>
                  <a:schemeClr val="tx1">
                    <a:lumMod val="50000"/>
                    <a:lumOff val="50000"/>
                  </a:schemeClr>
                </a:solidFill>
              </a:rPr>
              <a:t>2015</a:t>
            </a:r>
            <a:endParaRPr lang="en-US" sz="1200" dirty="0">
              <a:solidFill>
                <a:schemeClr val="tx1">
                  <a:lumMod val="50000"/>
                  <a:lumOff val="50000"/>
                </a:schemeClr>
              </a:solidFill>
            </a:endParaRPr>
          </a:p>
        </p:txBody>
      </p:sp>
      <p:sp>
        <p:nvSpPr>
          <p:cNvPr id="29" name="TextBox 28"/>
          <p:cNvSpPr txBox="1"/>
          <p:nvPr/>
        </p:nvSpPr>
        <p:spPr>
          <a:xfrm>
            <a:off x="6649631" y="1855961"/>
            <a:ext cx="1517339" cy="276999"/>
          </a:xfrm>
          <a:prstGeom prst="rect">
            <a:avLst/>
          </a:prstGeom>
          <a:noFill/>
        </p:spPr>
        <p:txBody>
          <a:bodyPr wrap="none" rtlCol="0">
            <a:spAutoFit/>
          </a:bodyPr>
          <a:lstStyle/>
          <a:p>
            <a:pPr algn="ctr"/>
            <a:r>
              <a:rPr lang="en-US" sz="1200" dirty="0" err="1" smtClean="0">
                <a:solidFill>
                  <a:schemeClr val="tx1">
                    <a:lumMod val="50000"/>
                    <a:lumOff val="50000"/>
                  </a:schemeClr>
                </a:solidFill>
              </a:rPr>
              <a:t>Shrikumar</a:t>
            </a:r>
            <a:r>
              <a:rPr lang="en-US" sz="1200" dirty="0" smtClean="0">
                <a:solidFill>
                  <a:schemeClr val="tx1">
                    <a:lumMod val="50000"/>
                    <a:lumOff val="50000"/>
                  </a:schemeClr>
                </a:solidFill>
              </a:rPr>
              <a:t> et </a:t>
            </a:r>
            <a:r>
              <a:rPr lang="en-US" sz="1200" dirty="0">
                <a:solidFill>
                  <a:schemeClr val="tx1">
                    <a:lumMod val="50000"/>
                    <a:lumOff val="50000"/>
                  </a:schemeClr>
                </a:solidFill>
              </a:rPr>
              <a:t>al. </a:t>
            </a:r>
            <a:r>
              <a:rPr lang="en-US" sz="1200" dirty="0" smtClean="0">
                <a:solidFill>
                  <a:schemeClr val="tx1">
                    <a:lumMod val="50000"/>
                    <a:lumOff val="50000"/>
                  </a:schemeClr>
                </a:solidFill>
              </a:rPr>
              <a:t>2016</a:t>
            </a:r>
            <a:endParaRPr lang="en-US" sz="1200" dirty="0">
              <a:solidFill>
                <a:schemeClr val="tx1">
                  <a:lumMod val="50000"/>
                  <a:lumOff val="50000"/>
                </a:schemeClr>
              </a:solidFill>
            </a:endParaRPr>
          </a:p>
        </p:txBody>
      </p:sp>
      <p:sp>
        <p:nvSpPr>
          <p:cNvPr id="35" name="TextBox 34"/>
          <p:cNvSpPr txBox="1"/>
          <p:nvPr/>
        </p:nvSpPr>
        <p:spPr>
          <a:xfrm>
            <a:off x="0" y="329530"/>
            <a:ext cx="9144000" cy="523220"/>
          </a:xfrm>
          <a:prstGeom prst="rect">
            <a:avLst/>
          </a:prstGeom>
          <a:noFill/>
        </p:spPr>
        <p:txBody>
          <a:bodyPr wrap="square" rtlCol="0">
            <a:spAutoFit/>
          </a:bodyPr>
          <a:lstStyle/>
          <a:p>
            <a:pPr algn="ctr"/>
            <a:r>
              <a:rPr lang="en-US" sz="2800" dirty="0">
                <a:solidFill>
                  <a:srgbClr val="1D88E5"/>
                </a:solidFill>
                <a:latin typeface="+mj-lt"/>
              </a:rPr>
              <a:t>Additive feature attribution methods</a:t>
            </a:r>
            <a:endParaRPr lang="en-US" sz="2400" dirty="0">
              <a:latin typeface="+mj-lt"/>
            </a:endParaRPr>
          </a:p>
        </p:txBody>
      </p:sp>
      <p:sp>
        <p:nvSpPr>
          <p:cNvPr id="44" name="Rectangle 43"/>
          <p:cNvSpPr/>
          <p:nvPr/>
        </p:nvSpPr>
        <p:spPr>
          <a:xfrm>
            <a:off x="551734" y="1204908"/>
            <a:ext cx="2294333" cy="581747"/>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LIME</a:t>
            </a:r>
            <a:endParaRPr lang="en-US" sz="2100" dirty="0" smtClean="0">
              <a:solidFill>
                <a:schemeClr val="bg1"/>
              </a:solidFill>
            </a:endParaRPr>
          </a:p>
        </p:txBody>
      </p:sp>
      <p:sp>
        <p:nvSpPr>
          <p:cNvPr id="45" name="Rectangle 44"/>
          <p:cNvSpPr/>
          <p:nvPr/>
        </p:nvSpPr>
        <p:spPr>
          <a:xfrm>
            <a:off x="551734" y="2429132"/>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Shapley </a:t>
            </a:r>
            <a:r>
              <a:rPr lang="en-US" sz="2100" dirty="0" smtClean="0">
                <a:solidFill>
                  <a:schemeClr val="bg1"/>
                </a:solidFill>
              </a:rPr>
              <a:t>reg. values</a:t>
            </a:r>
          </a:p>
        </p:txBody>
      </p:sp>
      <p:sp>
        <p:nvSpPr>
          <p:cNvPr id="46" name="Rectangle 45"/>
          <p:cNvSpPr/>
          <p:nvPr/>
        </p:nvSpPr>
        <p:spPr>
          <a:xfrm>
            <a:off x="551733"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QII</a:t>
            </a:r>
            <a:endParaRPr lang="en-US" sz="2100" dirty="0" smtClean="0">
              <a:solidFill>
                <a:schemeClr val="bg1"/>
              </a:solidFill>
            </a:endParaRPr>
          </a:p>
        </p:txBody>
      </p:sp>
      <p:sp>
        <p:nvSpPr>
          <p:cNvPr id="47" name="Rectangle 46"/>
          <p:cNvSpPr/>
          <p:nvPr/>
        </p:nvSpPr>
        <p:spPr>
          <a:xfrm>
            <a:off x="3406001" y="3649074"/>
            <a:ext cx="2294333" cy="58174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smtClean="0">
                <a:solidFill>
                  <a:schemeClr val="bg1"/>
                </a:solidFill>
              </a:rPr>
              <a:t>Shapley sampling</a:t>
            </a:r>
          </a:p>
        </p:txBody>
      </p:sp>
      <p:sp>
        <p:nvSpPr>
          <p:cNvPr id="48" name="Rectangle 47"/>
          <p:cNvSpPr/>
          <p:nvPr/>
        </p:nvSpPr>
        <p:spPr>
          <a:xfrm>
            <a:off x="6261133" y="3652913"/>
            <a:ext cx="2296060" cy="5779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bg1"/>
                </a:solidFill>
              </a:rPr>
              <a:t>Path expectations</a:t>
            </a:r>
            <a:endParaRPr lang="en-US" sz="1013" dirty="0">
              <a:solidFill>
                <a:schemeClr val="bg1"/>
              </a:solidFill>
            </a:endParaRPr>
          </a:p>
        </p:txBody>
      </p:sp>
      <p:sp>
        <p:nvSpPr>
          <p:cNvPr id="49" name="Rectangle 48"/>
          <p:cNvSpPr/>
          <p:nvPr/>
        </p:nvSpPr>
        <p:spPr>
          <a:xfrm>
            <a:off x="6261133" y="1202974"/>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DeepLIFT</a:t>
            </a:r>
            <a:endParaRPr lang="en-US" sz="2100" dirty="0" smtClean="0">
              <a:solidFill>
                <a:schemeClr val="bg1"/>
              </a:solidFill>
            </a:endParaRPr>
          </a:p>
        </p:txBody>
      </p:sp>
      <p:sp>
        <p:nvSpPr>
          <p:cNvPr id="50" name="Rectangle 49"/>
          <p:cNvSpPr/>
          <p:nvPr/>
        </p:nvSpPr>
        <p:spPr>
          <a:xfrm>
            <a:off x="6262860" y="2430692"/>
            <a:ext cx="2294333" cy="58368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smtClean="0">
                <a:solidFill>
                  <a:schemeClr val="bg1"/>
                </a:solidFill>
              </a:rPr>
              <a:t>Relevance prop.</a:t>
            </a:r>
            <a:endParaRPr lang="en-US" sz="2100" dirty="0" smtClean="0">
              <a:solidFill>
                <a:schemeClr val="bg1"/>
              </a:solidFill>
            </a:endParaRPr>
          </a:p>
        </p:txBody>
      </p:sp>
      <p:sp>
        <p:nvSpPr>
          <p:cNvPr id="32" name="Rectangle 31"/>
          <p:cNvSpPr/>
          <p:nvPr/>
        </p:nvSpPr>
        <p:spPr>
          <a:xfrm>
            <a:off x="3662194" y="1763338"/>
            <a:ext cx="1700745" cy="137823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3" name="Picture 32"/>
          <p:cNvPicPr>
            <a:picLocks noChangeAspect="1"/>
          </p:cNvPicPr>
          <p:nvPr/>
        </p:nvPicPr>
        <p:blipFill>
          <a:blip r:embed="rId3"/>
          <a:stretch>
            <a:fillRect/>
          </a:stretch>
        </p:blipFill>
        <p:spPr>
          <a:xfrm>
            <a:off x="4297028" y="2226656"/>
            <a:ext cx="431075" cy="451602"/>
          </a:xfrm>
          <a:prstGeom prst="rect">
            <a:avLst/>
          </a:prstGeom>
        </p:spPr>
      </p:pic>
    </p:spTree>
    <p:extLst>
      <p:ext uri="{BB962C8B-B14F-4D97-AF65-F5344CB8AC3E}">
        <p14:creationId xmlns:p14="http://schemas.microsoft.com/office/powerpoint/2010/main" val="1666745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9" grpId="0" animBg="1"/>
      <p:bldP spid="5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3|0.3|1.4"/>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21870</TotalTime>
  <Words>3094</Words>
  <Application>Microsoft Macintosh PowerPoint</Application>
  <PresentationFormat>On-screen Show (16:9)</PresentationFormat>
  <Paragraphs>483</Paragraphs>
  <Slides>42</Slides>
  <Notes>42</Notes>
  <HiddenSlides>4</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Braggadocio</vt:lpstr>
      <vt:lpstr>Calibri</vt:lpstr>
      <vt:lpstr>Calibri Light</vt:lpstr>
      <vt:lpstr>Cambria Math</vt:lpstr>
      <vt:lpstr>Mangal</vt:lpstr>
      <vt:lpstr>Monaco</vt:lpstr>
      <vt:lpstr>Office Theme</vt:lpstr>
      <vt:lpstr>A Unified Approach to Interpreting Model Predictions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SHapley Additive exPlanation (SHAP) values</vt:lpstr>
      <vt:lpstr>SHapley Additive exPlanation (SHAP) values</vt:lpstr>
      <vt:lpstr>SHapley Additive exPlanation (SHAP) values</vt:lpstr>
      <vt:lpstr>PowerPoint Presentation</vt:lpstr>
      <vt:lpstr>LIME Objective</vt:lpstr>
      <vt:lpstr>L, Ω, and π_x′ are forced under local accuracy and consistency ! </vt:lpstr>
      <vt:lpstr>Improved consistency with human intuition</vt:lpstr>
      <vt:lpstr>Improved consistency with human intuition</vt:lpstr>
      <vt:lpstr>Improved consistency with human intuition</vt:lpstr>
      <vt:lpstr>Improved consistency with human intuition</vt:lpstr>
      <vt:lpstr>Faster estimation than classic Shapley methods </vt:lpstr>
      <vt:lpstr>Faster estimation than classic Shapley methods </vt:lpstr>
      <vt:lpstr>Faster estimation than classic Shapley methods </vt:lpstr>
      <vt:lpstr>Faster estimation than classic Shapley methods </vt:lpstr>
      <vt:lpstr>Improved separation of MNIST classes</vt:lpstr>
      <vt:lpstr>Improved separation of MNIST classes</vt:lpstr>
      <vt:lpstr>PowerPoint Presentation</vt:lpstr>
      <vt:lpstr>PowerPoint Presentation</vt:lpstr>
      <vt:lpstr>PowerPoint Presentation</vt:lpstr>
      <vt:lpstr>Scratch slides</vt:lpstr>
      <vt:lpstr>PowerPoint Presentation</vt:lpstr>
      <vt:lpstr>PowerPoint Presentation</vt:lpstr>
    </vt:vector>
  </TitlesOfParts>
  <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 Meeting</dc:title>
  <dc:creator>Scott Lundberg</dc:creator>
  <cp:lastModifiedBy>slund1</cp:lastModifiedBy>
  <cp:revision>258</cp:revision>
  <cp:lastPrinted>2017-11-17T20:03:42Z</cp:lastPrinted>
  <dcterms:created xsi:type="dcterms:W3CDTF">2017-04-12T15:20:56Z</dcterms:created>
  <dcterms:modified xsi:type="dcterms:W3CDTF">2017-12-05T23:35:01Z</dcterms:modified>
</cp:coreProperties>
</file>